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0" r:id="rId5"/>
    <p:sldMasterId id="2147483741" r:id="rId6"/>
    <p:sldMasterId id="214748374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5143500" cx="9144000"/>
  <p:notesSz cx="6858000" cy="9144000"/>
  <p:embeddedFontLst>
    <p:embeddedFont>
      <p:font typeface="Anton"/>
      <p:regular r:id="rId66"/>
    </p:embeddedFont>
    <p:embeddedFont>
      <p:font typeface="DM Sans Medium"/>
      <p:regular r:id="rId67"/>
      <p:bold r:id="rId68"/>
      <p:italic r:id="rId69"/>
      <p:boldItalic r:id="rId70"/>
    </p:embeddedFont>
    <p:embeddedFont>
      <p:font typeface="Helvetica Neue"/>
      <p:regular r:id="rId71"/>
      <p:bold r:id="rId72"/>
      <p:italic r:id="rId73"/>
      <p:boldItalic r:id="rId74"/>
    </p:embeddedFont>
    <p:embeddedFont>
      <p:font typeface="Helvetica Neue Light"/>
      <p:regular r:id="rId75"/>
      <p:bold r:id="rId76"/>
      <p:italic r:id="rId77"/>
      <p:boldItalic r:id="rId78"/>
    </p:embeddedFont>
    <p:embeddedFont>
      <p:font typeface="DM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FEA3C3-FDB9-4089-A696-2DBCA22505E9}">
  <a:tblStyle styleId="{4AFEA3C3-FDB9-4089-A696-2DBCA22505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A7BDCD6-4C6D-43F5-BA25-DD38D7A677E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DMSans-bold.fntdata"/><Relationship Id="rId82" Type="http://schemas.openxmlformats.org/officeDocument/2006/relationships/font" Target="fonts/DMSans-boldItalic.fntdata"/><Relationship Id="rId81" Type="http://schemas.openxmlformats.org/officeDocument/2006/relationships/font" Target="fonts/DM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3.xml"/><Relationship Id="rId75" Type="http://schemas.openxmlformats.org/officeDocument/2006/relationships/font" Target="fonts/HelveticaNeueLight-regular.fntdata"/><Relationship Id="rId30" Type="http://schemas.openxmlformats.org/officeDocument/2006/relationships/slide" Target="slides/slide22.xml"/><Relationship Id="rId74" Type="http://schemas.openxmlformats.org/officeDocument/2006/relationships/font" Target="fonts/HelveticaNeue-boldItalic.fntdata"/><Relationship Id="rId33" Type="http://schemas.openxmlformats.org/officeDocument/2006/relationships/slide" Target="slides/slide25.xml"/><Relationship Id="rId77" Type="http://schemas.openxmlformats.org/officeDocument/2006/relationships/font" Target="fonts/HelveticaNeueLight-italic.fntdata"/><Relationship Id="rId32" Type="http://schemas.openxmlformats.org/officeDocument/2006/relationships/slide" Target="slides/slide24.xml"/><Relationship Id="rId76" Type="http://schemas.openxmlformats.org/officeDocument/2006/relationships/font" Target="fonts/HelveticaNeueLight-bold.fntdata"/><Relationship Id="rId35" Type="http://schemas.openxmlformats.org/officeDocument/2006/relationships/slide" Target="slides/slide27.xml"/><Relationship Id="rId79" Type="http://schemas.openxmlformats.org/officeDocument/2006/relationships/font" Target="fonts/DMSans-regular.fntdata"/><Relationship Id="rId34" Type="http://schemas.openxmlformats.org/officeDocument/2006/relationships/slide" Target="slides/slide26.xml"/><Relationship Id="rId78" Type="http://schemas.openxmlformats.org/officeDocument/2006/relationships/font" Target="fonts/HelveticaNeueLight-boldItalic.fntdata"/><Relationship Id="rId71" Type="http://schemas.openxmlformats.org/officeDocument/2006/relationships/font" Target="fonts/HelveticaNeue-regular.fntdata"/><Relationship Id="rId70" Type="http://schemas.openxmlformats.org/officeDocument/2006/relationships/font" Target="fonts/DMSansMedium-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Anton-regular.fntdata"/><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DMSansMedium-bold.fntdata"/><Relationship Id="rId23" Type="http://schemas.openxmlformats.org/officeDocument/2006/relationships/slide" Target="slides/slide15.xml"/><Relationship Id="rId67" Type="http://schemas.openxmlformats.org/officeDocument/2006/relationships/font" Target="fonts/DMSansMedium-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DMSansMedium-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6c40aca8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6c40aca8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4b6c90cd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4b6c90cd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41f6d4cd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41f6d4cd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4aa034a714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4aa034a714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4aa034a71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4aa034a71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4aa034a714_1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4aa034a714_1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4aa034a714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4aa034a714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4aa034a714_1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4aa034a714_1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4aa034a714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4aa034a714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4aa034a71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4aa034a71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4aa034a71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4aa034a71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db74d8a2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db74d8a2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81182f92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81182f92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6c7c7327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6c7c7327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6da5605b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16da5605b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6c7c7327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6c7c7327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6c7c7327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6c7c7327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4aa034a71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14aa034a714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4aa034a714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4aa034a71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4aa034a714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4aa034a714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4aa034a714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4aa034a714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4aa034a714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4aa034a714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db74d8a2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db74d8a2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4aa034a714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4aa034a714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4aa034a714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4aa034a714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4aa034a714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4aa034a714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4aa034a714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4aa034a714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40f1ac30bc_0_19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140f1ac30bc_0_19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4aa034a714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4aa034a714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4aa034a714_1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4aa034a714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4aa034a714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4aa034a714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4aa034a714_1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4aa034a714_1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4aab9cfe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14aab9cfe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db74d8a2d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db74d8a2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4aab9cfe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4aab9cfe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4aab9cfe1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4aab9cfe13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4aab9cfe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4aab9cfe1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4aab9cfe1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14aab9cfe13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4aab9cfe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4aab9cfe13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4aab9cfe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4aab9cfe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4aab9cfe1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14aab9cfe13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4aab9cfe1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4aab9cfe1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4aab9cfe1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4aab9cfe1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4aab9cfe1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4aab9cfe1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db74d8a2d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db74d8a2d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4aab9cfe1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4aab9cfe1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4aab9cfe1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4aab9cfe1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4aab9cfe1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4aab9cfe1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4aab9cfe1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4aab9cfe1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4aab9cfe1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4aab9cfe1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4aab9cfe1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4aab9cfe1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4aab9cfe1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4aab9cfe1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4aab9cfe1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4aab9cfe1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db8b6d8b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db8b6d8b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db8b6d8b0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db8b6d8b0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4aa034a7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4aa034a7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si tiene módulos, cantidad de clases y ubicación de los desafíos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4aa034a71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4aa034a71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si tiene módulos, cantidad de clases y ubicación de los desafíos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8" name="Shape 58"/>
        <p:cNvGrpSpPr/>
        <p:nvPr/>
      </p:nvGrpSpPr>
      <p:grpSpPr>
        <a:xfrm>
          <a:off x="0" y="0"/>
          <a:ext cx="0" cy="0"/>
          <a:chOff x="0" y="0"/>
          <a:chExt cx="0" cy="0"/>
        </a:xfrm>
      </p:grpSpPr>
      <p:pic>
        <p:nvPicPr>
          <p:cNvPr id="59" name="Google Shape;59;p1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0" name="Shape 60"/>
        <p:cNvGrpSpPr/>
        <p:nvPr/>
      </p:nvGrpSpPr>
      <p:grpSpPr>
        <a:xfrm>
          <a:off x="0" y="0"/>
          <a:ext cx="0" cy="0"/>
          <a:chOff x="0" y="0"/>
          <a:chExt cx="0" cy="0"/>
        </a:xfrm>
      </p:grpSpPr>
      <p:pic>
        <p:nvPicPr>
          <p:cNvPr id="61" name="Google Shape;61;p1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5" name="Shape 65"/>
        <p:cNvGrpSpPr/>
        <p:nvPr/>
      </p:nvGrpSpPr>
      <p:grpSpPr>
        <a:xfrm>
          <a:off x="0" y="0"/>
          <a:ext cx="0" cy="0"/>
          <a:chOff x="0" y="0"/>
          <a:chExt cx="0" cy="0"/>
        </a:xfrm>
      </p:grpSpPr>
      <p:pic>
        <p:nvPicPr>
          <p:cNvPr id="66" name="Google Shape;66;p1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69" name="Shape 69"/>
        <p:cNvGrpSpPr/>
        <p:nvPr/>
      </p:nvGrpSpPr>
      <p:grpSpPr>
        <a:xfrm>
          <a:off x="0" y="0"/>
          <a:ext cx="0" cy="0"/>
          <a:chOff x="0" y="0"/>
          <a:chExt cx="0" cy="0"/>
        </a:xfrm>
      </p:grpSpPr>
      <p:sp>
        <p:nvSpPr>
          <p:cNvPr id="70" name="Google Shape;70;p2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72" name="Google Shape;72;p2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21"/>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21"/>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21"/>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21"/>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2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8" name="Google Shape;78;p2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 name="Google Shape;79;p2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2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2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2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3" name="Google Shape;83;p2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4" name="Google Shape;84;p2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85" name="Google Shape;85;p2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 name="Google Shape;86;p2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2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8" name="Google Shape;88;p21"/>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2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21"/>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1" name="Google Shape;91;p2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92" name="Google Shape;92;p2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101" name="Shape 101"/>
        <p:cNvGrpSpPr/>
        <p:nvPr/>
      </p:nvGrpSpPr>
      <p:grpSpPr>
        <a:xfrm>
          <a:off x="0" y="0"/>
          <a:ext cx="0" cy="0"/>
          <a:chOff x="0" y="0"/>
          <a:chExt cx="0" cy="0"/>
        </a:xfrm>
      </p:grpSpPr>
      <p:pic>
        <p:nvPicPr>
          <p:cNvPr id="102" name="Google Shape;102;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3" name="Google Shape;103;p26"/>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6"/>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105" name="Shape 105"/>
        <p:cNvGrpSpPr/>
        <p:nvPr/>
      </p:nvGrpSpPr>
      <p:grpSpPr>
        <a:xfrm>
          <a:off x="0" y="0"/>
          <a:ext cx="0" cy="0"/>
          <a:chOff x="0" y="0"/>
          <a:chExt cx="0" cy="0"/>
        </a:xfrm>
      </p:grpSpPr>
      <p:pic>
        <p:nvPicPr>
          <p:cNvPr id="106" name="Google Shape;106;p2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7" name="Google Shape;107;p27"/>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7"/>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13" name="Shape 11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14" name="Shape 114"/>
        <p:cNvGrpSpPr/>
        <p:nvPr/>
      </p:nvGrpSpPr>
      <p:grpSpPr>
        <a:xfrm>
          <a:off x="0" y="0"/>
          <a:ext cx="0" cy="0"/>
          <a:chOff x="0" y="0"/>
          <a:chExt cx="0" cy="0"/>
        </a:xfrm>
      </p:grpSpPr>
      <p:pic>
        <p:nvPicPr>
          <p:cNvPr id="115" name="Google Shape;115;p3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6" name="Shape 116"/>
        <p:cNvGrpSpPr/>
        <p:nvPr/>
      </p:nvGrpSpPr>
      <p:grpSpPr>
        <a:xfrm>
          <a:off x="0" y="0"/>
          <a:ext cx="0" cy="0"/>
          <a:chOff x="0" y="0"/>
          <a:chExt cx="0" cy="0"/>
        </a:xfrm>
      </p:grpSpPr>
      <p:sp>
        <p:nvSpPr>
          <p:cNvPr id="117" name="Google Shape;117;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8" name="Google Shape;118;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 name="Google Shape;11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 name="Shape 120"/>
        <p:cNvGrpSpPr/>
        <p:nvPr/>
      </p:nvGrpSpPr>
      <p:grpSpPr>
        <a:xfrm>
          <a:off x="0" y="0"/>
          <a:ext cx="0" cy="0"/>
          <a:chOff x="0" y="0"/>
          <a:chExt cx="0" cy="0"/>
        </a:xfrm>
      </p:grpSpPr>
      <p:sp>
        <p:nvSpPr>
          <p:cNvPr id="121" name="Google Shape;121;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2" name="Google Shape;122;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 name="Google Shape;12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24" name="Shape 124"/>
        <p:cNvGrpSpPr/>
        <p:nvPr/>
      </p:nvGrpSpPr>
      <p:grpSpPr>
        <a:xfrm>
          <a:off x="0" y="0"/>
          <a:ext cx="0" cy="0"/>
          <a:chOff x="0" y="0"/>
          <a:chExt cx="0" cy="0"/>
        </a:xfrm>
      </p:grpSpPr>
      <p:sp>
        <p:nvSpPr>
          <p:cNvPr id="125" name="Google Shape;125;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6" name="Google Shape;126;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28" name="Shape 128"/>
        <p:cNvGrpSpPr/>
        <p:nvPr/>
      </p:nvGrpSpPr>
      <p:grpSpPr>
        <a:xfrm>
          <a:off x="0" y="0"/>
          <a:ext cx="0" cy="0"/>
          <a:chOff x="0" y="0"/>
          <a:chExt cx="0" cy="0"/>
        </a:xfrm>
      </p:grpSpPr>
      <p:sp>
        <p:nvSpPr>
          <p:cNvPr id="129" name="Google Shape;129;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0" name="Google Shape;130;p3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32" name="Shape 132"/>
        <p:cNvGrpSpPr/>
        <p:nvPr/>
      </p:nvGrpSpPr>
      <p:grpSpPr>
        <a:xfrm>
          <a:off x="0" y="0"/>
          <a:ext cx="0" cy="0"/>
          <a:chOff x="0" y="0"/>
          <a:chExt cx="0" cy="0"/>
        </a:xfrm>
      </p:grpSpPr>
      <p:sp>
        <p:nvSpPr>
          <p:cNvPr id="133" name="Google Shape;133;p3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4" name="Google Shape;134;p3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 name="Google Shape;13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36" name="Shape 136"/>
        <p:cNvGrpSpPr/>
        <p:nvPr/>
      </p:nvGrpSpPr>
      <p:grpSpPr>
        <a:xfrm>
          <a:off x="0" y="0"/>
          <a:ext cx="0" cy="0"/>
          <a:chOff x="0" y="0"/>
          <a:chExt cx="0" cy="0"/>
        </a:xfrm>
      </p:grpSpPr>
      <p:sp>
        <p:nvSpPr>
          <p:cNvPr id="137" name="Google Shape;137;p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8" name="Google Shape;138;p3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40" name="Shape 140"/>
        <p:cNvGrpSpPr/>
        <p:nvPr/>
      </p:nvGrpSpPr>
      <p:grpSpPr>
        <a:xfrm>
          <a:off x="0" y="0"/>
          <a:ext cx="0" cy="0"/>
          <a:chOff x="0" y="0"/>
          <a:chExt cx="0" cy="0"/>
        </a:xfrm>
      </p:grpSpPr>
      <p:sp>
        <p:nvSpPr>
          <p:cNvPr id="141" name="Google Shape;141;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2" name="Google Shape;142;p3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3" name="Google Shape;14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44" name="Shape 144"/>
        <p:cNvGrpSpPr/>
        <p:nvPr/>
      </p:nvGrpSpPr>
      <p:grpSpPr>
        <a:xfrm>
          <a:off x="0" y="0"/>
          <a:ext cx="0" cy="0"/>
          <a:chOff x="0" y="0"/>
          <a:chExt cx="0" cy="0"/>
        </a:xfrm>
      </p:grpSpPr>
      <p:sp>
        <p:nvSpPr>
          <p:cNvPr id="145" name="Google Shape;14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6" name="Google Shape;146;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7" name="Google Shape;1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48" name="Shape 148"/>
        <p:cNvGrpSpPr/>
        <p:nvPr/>
      </p:nvGrpSpPr>
      <p:grpSpPr>
        <a:xfrm>
          <a:off x="0" y="0"/>
          <a:ext cx="0" cy="0"/>
          <a:chOff x="0" y="0"/>
          <a:chExt cx="0" cy="0"/>
        </a:xfrm>
      </p:grpSpPr>
      <p:sp>
        <p:nvSpPr>
          <p:cNvPr id="149" name="Google Shape;14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 name="Google Shape;15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1" name="Google Shape;15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52" name="Shape 152"/>
        <p:cNvGrpSpPr/>
        <p:nvPr/>
      </p:nvGrpSpPr>
      <p:grpSpPr>
        <a:xfrm>
          <a:off x="0" y="0"/>
          <a:ext cx="0" cy="0"/>
          <a:chOff x="0" y="0"/>
          <a:chExt cx="0" cy="0"/>
        </a:xfrm>
      </p:grpSpPr>
      <p:sp>
        <p:nvSpPr>
          <p:cNvPr id="153" name="Google Shape;15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4" name="Google Shape;15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5" name="Google Shape;15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56" name="Shape 156"/>
        <p:cNvGrpSpPr/>
        <p:nvPr/>
      </p:nvGrpSpPr>
      <p:grpSpPr>
        <a:xfrm>
          <a:off x="0" y="0"/>
          <a:ext cx="0" cy="0"/>
          <a:chOff x="0" y="0"/>
          <a:chExt cx="0" cy="0"/>
        </a:xfrm>
      </p:grpSpPr>
      <p:sp>
        <p:nvSpPr>
          <p:cNvPr id="157" name="Google Shape;157;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8" name="Google Shape;158;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60" name="Shape 160"/>
        <p:cNvGrpSpPr/>
        <p:nvPr/>
      </p:nvGrpSpPr>
      <p:grpSpPr>
        <a:xfrm>
          <a:off x="0" y="0"/>
          <a:ext cx="0" cy="0"/>
          <a:chOff x="0" y="0"/>
          <a:chExt cx="0" cy="0"/>
        </a:xfrm>
      </p:grpSpPr>
      <p:sp>
        <p:nvSpPr>
          <p:cNvPr id="161" name="Google Shape;161;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2" name="Google Shape;162;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64" name="Shape 164"/>
        <p:cNvGrpSpPr/>
        <p:nvPr/>
      </p:nvGrpSpPr>
      <p:grpSpPr>
        <a:xfrm>
          <a:off x="0" y="0"/>
          <a:ext cx="0" cy="0"/>
          <a:chOff x="0" y="0"/>
          <a:chExt cx="0" cy="0"/>
        </a:xfrm>
      </p:grpSpPr>
      <p:sp>
        <p:nvSpPr>
          <p:cNvPr id="165" name="Google Shape;165;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6" name="Google Shape;166;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68" name="Shape 168"/>
        <p:cNvGrpSpPr/>
        <p:nvPr/>
      </p:nvGrpSpPr>
      <p:grpSpPr>
        <a:xfrm>
          <a:off x="0" y="0"/>
          <a:ext cx="0" cy="0"/>
          <a:chOff x="0" y="0"/>
          <a:chExt cx="0" cy="0"/>
        </a:xfrm>
      </p:grpSpPr>
      <p:sp>
        <p:nvSpPr>
          <p:cNvPr id="169" name="Google Shape;169;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0" name="Google Shape;170;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1" name="Google Shape;1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72" name="Shape 172"/>
        <p:cNvGrpSpPr/>
        <p:nvPr/>
      </p:nvGrpSpPr>
      <p:grpSpPr>
        <a:xfrm>
          <a:off x="0" y="0"/>
          <a:ext cx="0" cy="0"/>
          <a:chOff x="0" y="0"/>
          <a:chExt cx="0" cy="0"/>
        </a:xfrm>
      </p:grpSpPr>
      <p:sp>
        <p:nvSpPr>
          <p:cNvPr id="173" name="Google Shape;17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4" name="Google Shape;174;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5" name="Google Shape;17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76" name="Shape 176"/>
        <p:cNvGrpSpPr/>
        <p:nvPr/>
      </p:nvGrpSpPr>
      <p:grpSpPr>
        <a:xfrm>
          <a:off x="0" y="0"/>
          <a:ext cx="0" cy="0"/>
          <a:chOff x="0" y="0"/>
          <a:chExt cx="0" cy="0"/>
        </a:xfrm>
      </p:grpSpPr>
      <p:sp>
        <p:nvSpPr>
          <p:cNvPr id="177" name="Google Shape;177;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8" name="Google Shape;178;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80" name="Shape 180"/>
        <p:cNvGrpSpPr/>
        <p:nvPr/>
      </p:nvGrpSpPr>
      <p:grpSpPr>
        <a:xfrm>
          <a:off x="0" y="0"/>
          <a:ext cx="0" cy="0"/>
          <a:chOff x="0" y="0"/>
          <a:chExt cx="0" cy="0"/>
        </a:xfrm>
      </p:grpSpPr>
      <p:sp>
        <p:nvSpPr>
          <p:cNvPr id="181" name="Google Shape;181;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82" name="Google Shape;182;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84" name="Shape 184"/>
        <p:cNvGrpSpPr/>
        <p:nvPr/>
      </p:nvGrpSpPr>
      <p:grpSpPr>
        <a:xfrm>
          <a:off x="0" y="0"/>
          <a:ext cx="0" cy="0"/>
          <a:chOff x="0" y="0"/>
          <a:chExt cx="0" cy="0"/>
        </a:xfrm>
      </p:grpSpPr>
      <p:sp>
        <p:nvSpPr>
          <p:cNvPr id="185" name="Google Shape;185;p4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6" name="Google Shape;186;p4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7" name="Google Shape;18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88" name="Shape 188"/>
        <p:cNvGrpSpPr/>
        <p:nvPr/>
      </p:nvGrpSpPr>
      <p:grpSpPr>
        <a:xfrm>
          <a:off x="0" y="0"/>
          <a:ext cx="0" cy="0"/>
          <a:chOff x="0" y="0"/>
          <a:chExt cx="0" cy="0"/>
        </a:xfrm>
      </p:grpSpPr>
      <p:sp>
        <p:nvSpPr>
          <p:cNvPr id="189" name="Google Shape;18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0" name="Google Shape;190;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91" name="Google Shape;19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4" name="Shape 194"/>
        <p:cNvGrpSpPr/>
        <p:nvPr/>
      </p:nvGrpSpPr>
      <p:grpSpPr>
        <a:xfrm>
          <a:off x="0" y="0"/>
          <a:ext cx="0" cy="0"/>
          <a:chOff x="0" y="0"/>
          <a:chExt cx="0" cy="0"/>
        </a:xfrm>
      </p:grpSpPr>
      <p:pic>
        <p:nvPicPr>
          <p:cNvPr id="195" name="Google Shape;195;p5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6" name="Shape 196"/>
        <p:cNvGrpSpPr/>
        <p:nvPr/>
      </p:nvGrpSpPr>
      <p:grpSpPr>
        <a:xfrm>
          <a:off x="0" y="0"/>
          <a:ext cx="0" cy="0"/>
          <a:chOff x="0" y="0"/>
          <a:chExt cx="0" cy="0"/>
        </a:xfrm>
      </p:grpSpPr>
      <p:pic>
        <p:nvPicPr>
          <p:cNvPr id="197" name="Google Shape;197;p53"/>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5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5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11" name="Shape 211"/>
        <p:cNvGrpSpPr/>
        <p:nvPr/>
      </p:nvGrpSpPr>
      <p:grpSpPr>
        <a:xfrm>
          <a:off x="0" y="0"/>
          <a:ext cx="0" cy="0"/>
          <a:chOff x="0" y="0"/>
          <a:chExt cx="0" cy="0"/>
        </a:xfrm>
      </p:grpSpPr>
      <p:pic>
        <p:nvPicPr>
          <p:cNvPr id="212" name="Google Shape;212;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13" name="Shape 213"/>
        <p:cNvGrpSpPr/>
        <p:nvPr/>
      </p:nvGrpSpPr>
      <p:grpSpPr>
        <a:xfrm>
          <a:off x="0" y="0"/>
          <a:ext cx="0" cy="0"/>
          <a:chOff x="0" y="0"/>
          <a:chExt cx="0" cy="0"/>
        </a:xfrm>
      </p:grpSpPr>
      <p:pic>
        <p:nvPicPr>
          <p:cNvPr id="214" name="Google Shape;214;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6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6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24" name="Shape 224"/>
        <p:cNvGrpSpPr/>
        <p:nvPr/>
      </p:nvGrpSpPr>
      <p:grpSpPr>
        <a:xfrm>
          <a:off x="0" y="0"/>
          <a:ext cx="0" cy="0"/>
          <a:chOff x="0" y="0"/>
          <a:chExt cx="0" cy="0"/>
        </a:xfrm>
      </p:grpSpPr>
      <p:pic>
        <p:nvPicPr>
          <p:cNvPr id="225" name="Google Shape;225;p6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26" name="Shape 226"/>
        <p:cNvGrpSpPr/>
        <p:nvPr/>
      </p:nvGrpSpPr>
      <p:grpSpPr>
        <a:xfrm>
          <a:off x="0" y="0"/>
          <a:ext cx="0" cy="0"/>
          <a:chOff x="0" y="0"/>
          <a:chExt cx="0" cy="0"/>
        </a:xfrm>
      </p:grpSpPr>
      <p:pic>
        <p:nvPicPr>
          <p:cNvPr id="227" name="Google Shape;227;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id="229" name="Google Shape;229;p6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33" name="Shape 233"/>
        <p:cNvGrpSpPr/>
        <p:nvPr/>
      </p:nvGrpSpPr>
      <p:grpSpPr>
        <a:xfrm>
          <a:off x="0" y="0"/>
          <a:ext cx="0" cy="0"/>
          <a:chOff x="0" y="0"/>
          <a:chExt cx="0" cy="0"/>
        </a:xfrm>
      </p:grpSpPr>
      <p:pic>
        <p:nvPicPr>
          <p:cNvPr id="234" name="Google Shape;234;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7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238" name="Shape 238"/>
        <p:cNvGrpSpPr/>
        <p:nvPr/>
      </p:nvGrpSpPr>
      <p:grpSpPr>
        <a:xfrm>
          <a:off x="0" y="0"/>
          <a:ext cx="0" cy="0"/>
          <a:chOff x="0" y="0"/>
          <a:chExt cx="0" cy="0"/>
        </a:xfrm>
      </p:grpSpPr>
      <p:sp>
        <p:nvSpPr>
          <p:cNvPr id="239" name="Google Shape;239;p7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0" name="Google Shape;240;p7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1" name="Google Shape;241;p7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9">
    <p:spTree>
      <p:nvGrpSpPr>
        <p:cNvPr id="244" name="Shape 244"/>
        <p:cNvGrpSpPr/>
        <p:nvPr/>
      </p:nvGrpSpPr>
      <p:grpSpPr>
        <a:xfrm>
          <a:off x="0" y="0"/>
          <a:ext cx="0" cy="0"/>
          <a:chOff x="0" y="0"/>
          <a:chExt cx="0" cy="0"/>
        </a:xfrm>
      </p:grpSpPr>
      <p:sp>
        <p:nvSpPr>
          <p:cNvPr id="245" name="Google Shape;245;p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6" name="Google Shape;246;p7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7" name="Google Shape;247;p7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2">
  <p:cSld name="TITLE_10">
    <p:spTree>
      <p:nvGrpSpPr>
        <p:cNvPr id="248" name="Shape 248"/>
        <p:cNvGrpSpPr/>
        <p:nvPr/>
      </p:nvGrpSpPr>
      <p:grpSpPr>
        <a:xfrm>
          <a:off x="0" y="0"/>
          <a:ext cx="0" cy="0"/>
          <a:chOff x="0" y="0"/>
          <a:chExt cx="0" cy="0"/>
        </a:xfrm>
      </p:grpSpPr>
      <p:sp>
        <p:nvSpPr>
          <p:cNvPr id="249" name="Google Shape;249;p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3">
  <p:cSld name="TITLE_11">
    <p:spTree>
      <p:nvGrpSpPr>
        <p:cNvPr id="252" name="Shape 252"/>
        <p:cNvGrpSpPr/>
        <p:nvPr/>
      </p:nvGrpSpPr>
      <p:grpSpPr>
        <a:xfrm>
          <a:off x="0" y="0"/>
          <a:ext cx="0" cy="0"/>
          <a:chOff x="0" y="0"/>
          <a:chExt cx="0" cy="0"/>
        </a:xfrm>
      </p:grpSpPr>
      <p:sp>
        <p:nvSpPr>
          <p:cNvPr id="253" name="Google Shape;253;p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4" name="Google Shape;254;p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5" name="Google Shape;255;p7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4">
  <p:cSld name="TITLE_12">
    <p:spTree>
      <p:nvGrpSpPr>
        <p:cNvPr id="256" name="Shape 256"/>
        <p:cNvGrpSpPr/>
        <p:nvPr/>
      </p:nvGrpSpPr>
      <p:grpSpPr>
        <a:xfrm>
          <a:off x="0" y="0"/>
          <a:ext cx="0" cy="0"/>
          <a:chOff x="0" y="0"/>
          <a:chExt cx="0" cy="0"/>
        </a:xfrm>
      </p:grpSpPr>
      <p:sp>
        <p:nvSpPr>
          <p:cNvPr id="257" name="Google Shape;257;p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8" name="Google Shape;258;p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9" name="Google Shape;259;p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TITLE_13">
    <p:spTree>
      <p:nvGrpSpPr>
        <p:cNvPr id="260" name="Shape 260"/>
        <p:cNvGrpSpPr/>
        <p:nvPr/>
      </p:nvGrpSpPr>
      <p:grpSpPr>
        <a:xfrm>
          <a:off x="0" y="0"/>
          <a:ext cx="0" cy="0"/>
          <a:chOff x="0" y="0"/>
          <a:chExt cx="0" cy="0"/>
        </a:xfrm>
      </p:grpSpPr>
      <p:sp>
        <p:nvSpPr>
          <p:cNvPr id="261" name="Google Shape;261;p7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2" name="Google Shape;262;p7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63" name="Google Shape;263;p7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4" name="Google Shape;264;p7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5" name="Google Shape;265;p7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5">
  <p:cSld name="TITLE_14">
    <p:spTree>
      <p:nvGrpSpPr>
        <p:cNvPr id="266" name="Shape 266"/>
        <p:cNvGrpSpPr/>
        <p:nvPr/>
      </p:nvGrpSpPr>
      <p:grpSpPr>
        <a:xfrm>
          <a:off x="0" y="0"/>
          <a:ext cx="0" cy="0"/>
          <a:chOff x="0" y="0"/>
          <a:chExt cx="0" cy="0"/>
        </a:xfrm>
      </p:grpSpPr>
      <p:sp>
        <p:nvSpPr>
          <p:cNvPr id="267" name="Google Shape;267;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68" name="Google Shape;268;p7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69" name="Google Shape;269;p7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5">
    <p:spTree>
      <p:nvGrpSpPr>
        <p:cNvPr id="270" name="Shape 270"/>
        <p:cNvGrpSpPr/>
        <p:nvPr/>
      </p:nvGrpSpPr>
      <p:grpSpPr>
        <a:xfrm>
          <a:off x="0" y="0"/>
          <a:ext cx="0" cy="0"/>
          <a:chOff x="0" y="0"/>
          <a:chExt cx="0" cy="0"/>
        </a:xfrm>
      </p:grpSpPr>
      <p:sp>
        <p:nvSpPr>
          <p:cNvPr id="271" name="Google Shape;271;p79"/>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 name="Google Shape;272;p7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73" name="Google Shape;273;p7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 name="Google Shape;274;p7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5" name="Google Shape;275;p7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2">
  <p:cSld name="TITLE_16">
    <p:spTree>
      <p:nvGrpSpPr>
        <p:cNvPr id="276" name="Shape 276"/>
        <p:cNvGrpSpPr/>
        <p:nvPr/>
      </p:nvGrpSpPr>
      <p:grpSpPr>
        <a:xfrm>
          <a:off x="0" y="0"/>
          <a:ext cx="0" cy="0"/>
          <a:chOff x="0" y="0"/>
          <a:chExt cx="0" cy="0"/>
        </a:xfrm>
      </p:grpSpPr>
      <p:sp>
        <p:nvSpPr>
          <p:cNvPr id="277" name="Google Shape;277;p8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8" name="Google Shape;278;p8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79" name="Google Shape;279;p8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0" name="Google Shape;280;p8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1" name="Google Shape;281;p8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7">
  <p:cSld name="SECTION_HEADER_1_1_1_1_1_1_1_1_9">
    <p:spTree>
      <p:nvGrpSpPr>
        <p:cNvPr id="282" name="Shape 282"/>
        <p:cNvGrpSpPr/>
        <p:nvPr/>
      </p:nvGrpSpPr>
      <p:grpSpPr>
        <a:xfrm>
          <a:off x="0" y="0"/>
          <a:ext cx="0" cy="0"/>
          <a:chOff x="0" y="0"/>
          <a:chExt cx="0" cy="0"/>
        </a:xfrm>
      </p:grpSpPr>
      <p:pic>
        <p:nvPicPr>
          <p:cNvPr id="283" name="Google Shape;283;p8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8">
  <p:cSld name="SECTION_HEADER_1_1_1_1_1_1_1_1_10">
    <p:spTree>
      <p:nvGrpSpPr>
        <p:cNvPr id="284" name="Shape 284"/>
        <p:cNvGrpSpPr/>
        <p:nvPr/>
      </p:nvGrpSpPr>
      <p:grpSpPr>
        <a:xfrm>
          <a:off x="0" y="0"/>
          <a:ext cx="0" cy="0"/>
          <a:chOff x="0" y="0"/>
          <a:chExt cx="0" cy="0"/>
        </a:xfrm>
      </p:grpSpPr>
      <p:pic>
        <p:nvPicPr>
          <p:cNvPr id="285" name="Google Shape;285;p8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90" name="Shape 290"/>
        <p:cNvGrpSpPr/>
        <p:nvPr/>
      </p:nvGrpSpPr>
      <p:grpSpPr>
        <a:xfrm>
          <a:off x="0" y="0"/>
          <a:ext cx="0" cy="0"/>
          <a:chOff x="0" y="0"/>
          <a:chExt cx="0" cy="0"/>
        </a:xfrm>
      </p:grpSpPr>
      <p:sp>
        <p:nvSpPr>
          <p:cNvPr id="291" name="Google Shape;291;p8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2" name="Google Shape;292;p8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93" name="Google Shape;293;p8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id="295" name="Google Shape;295;p8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96" name="Shape 296"/>
        <p:cNvGrpSpPr/>
        <p:nvPr/>
      </p:nvGrpSpPr>
      <p:grpSpPr>
        <a:xfrm>
          <a:off x="0" y="0"/>
          <a:ext cx="0" cy="0"/>
          <a:chOff x="0" y="0"/>
          <a:chExt cx="0" cy="0"/>
        </a:xfrm>
      </p:grpSpPr>
      <p:pic>
        <p:nvPicPr>
          <p:cNvPr id="297" name="Google Shape;297;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98" name="Shape 298"/>
        <p:cNvGrpSpPr/>
        <p:nvPr/>
      </p:nvGrpSpPr>
      <p:grpSpPr>
        <a:xfrm>
          <a:off x="0" y="0"/>
          <a:ext cx="0" cy="0"/>
          <a:chOff x="0" y="0"/>
          <a:chExt cx="0" cy="0"/>
        </a:xfrm>
      </p:grpSpPr>
      <p:pic>
        <p:nvPicPr>
          <p:cNvPr id="299" name="Google Shape;299;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00" name="Shape 300"/>
        <p:cNvGrpSpPr/>
        <p:nvPr/>
      </p:nvGrpSpPr>
      <p:grpSpPr>
        <a:xfrm>
          <a:off x="0" y="0"/>
          <a:ext cx="0" cy="0"/>
          <a:chOff x="0" y="0"/>
          <a:chExt cx="0" cy="0"/>
        </a:xfrm>
      </p:grpSpPr>
      <p:pic>
        <p:nvPicPr>
          <p:cNvPr id="301" name="Google Shape;301;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02" name="Shape 302"/>
        <p:cNvGrpSpPr/>
        <p:nvPr/>
      </p:nvGrpSpPr>
      <p:grpSpPr>
        <a:xfrm>
          <a:off x="0" y="0"/>
          <a:ext cx="0" cy="0"/>
          <a:chOff x="0" y="0"/>
          <a:chExt cx="0" cy="0"/>
        </a:xfrm>
      </p:grpSpPr>
      <p:pic>
        <p:nvPicPr>
          <p:cNvPr id="303" name="Google Shape;303;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04" name="Shape 304"/>
        <p:cNvGrpSpPr/>
        <p:nvPr/>
      </p:nvGrpSpPr>
      <p:grpSpPr>
        <a:xfrm>
          <a:off x="0" y="0"/>
          <a:ext cx="0" cy="0"/>
          <a:chOff x="0" y="0"/>
          <a:chExt cx="0" cy="0"/>
        </a:xfrm>
      </p:grpSpPr>
      <p:pic>
        <p:nvPicPr>
          <p:cNvPr id="305" name="Google Shape;305;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9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09" name="Shape 309"/>
        <p:cNvGrpSpPr/>
        <p:nvPr/>
      </p:nvGrpSpPr>
      <p:grpSpPr>
        <a:xfrm>
          <a:off x="0" y="0"/>
          <a:ext cx="0" cy="0"/>
          <a:chOff x="0" y="0"/>
          <a:chExt cx="0" cy="0"/>
        </a:xfrm>
      </p:grpSpPr>
      <p:pic>
        <p:nvPicPr>
          <p:cNvPr id="310" name="Google Shape;310;p9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11" name="Shape 311"/>
        <p:cNvGrpSpPr/>
        <p:nvPr/>
      </p:nvGrpSpPr>
      <p:grpSpPr>
        <a:xfrm>
          <a:off x="0" y="0"/>
          <a:ext cx="0" cy="0"/>
          <a:chOff x="0" y="0"/>
          <a:chExt cx="0" cy="0"/>
        </a:xfrm>
      </p:grpSpPr>
      <p:pic>
        <p:nvPicPr>
          <p:cNvPr id="312" name="Google Shape;312;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13" name="Shape 313"/>
        <p:cNvGrpSpPr/>
        <p:nvPr/>
      </p:nvGrpSpPr>
      <p:grpSpPr>
        <a:xfrm>
          <a:off x="0" y="0"/>
          <a:ext cx="0" cy="0"/>
          <a:chOff x="0" y="0"/>
          <a:chExt cx="0" cy="0"/>
        </a:xfrm>
      </p:grpSpPr>
      <p:pic>
        <p:nvPicPr>
          <p:cNvPr id="314" name="Google Shape;314;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15" name="Shape 315"/>
        <p:cNvGrpSpPr/>
        <p:nvPr/>
      </p:nvGrpSpPr>
      <p:grpSpPr>
        <a:xfrm>
          <a:off x="0" y="0"/>
          <a:ext cx="0" cy="0"/>
          <a:chOff x="0" y="0"/>
          <a:chExt cx="0" cy="0"/>
        </a:xfrm>
      </p:grpSpPr>
      <p:pic>
        <p:nvPicPr>
          <p:cNvPr id="316" name="Google Shape;316;p9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62" Type="http://schemas.openxmlformats.org/officeDocument/2006/relationships/slideLayout" Target="../slideLayouts/slideLayout78.xml"/><Relationship Id="rId61" Type="http://schemas.openxmlformats.org/officeDocument/2006/relationships/slideLayout" Target="../slideLayouts/slideLayout77.xml"/><Relationship Id="rId20" Type="http://schemas.openxmlformats.org/officeDocument/2006/relationships/slideLayout" Target="../slideLayouts/slideLayout36.xml"/><Relationship Id="rId64" Type="http://schemas.openxmlformats.org/officeDocument/2006/relationships/slideLayout" Target="../slideLayouts/slideLayout80.xml"/><Relationship Id="rId63" Type="http://schemas.openxmlformats.org/officeDocument/2006/relationships/slideLayout" Target="../slideLayouts/slideLayout79.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65" Type="http://schemas.openxmlformats.org/officeDocument/2006/relationships/theme" Target="../theme/theme1.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60" Type="http://schemas.openxmlformats.org/officeDocument/2006/relationships/slideLayout" Target="../slideLayouts/slideLayout76.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3" Type="http://schemas.openxmlformats.org/officeDocument/2006/relationships/slideLayout" Target="../slideLayouts/slideLayout69.xml"/><Relationship Id="rId52" Type="http://schemas.openxmlformats.org/officeDocument/2006/relationships/slideLayout" Target="../slideLayouts/slideLayout68.xml"/><Relationship Id="rId11" Type="http://schemas.openxmlformats.org/officeDocument/2006/relationships/slideLayout" Target="../slideLayouts/slideLayout27.xml"/><Relationship Id="rId55" Type="http://schemas.openxmlformats.org/officeDocument/2006/relationships/slideLayout" Target="../slideLayouts/slideLayout71.xml"/><Relationship Id="rId10" Type="http://schemas.openxmlformats.org/officeDocument/2006/relationships/slideLayout" Target="../slideLayouts/slideLayout26.xml"/><Relationship Id="rId54" Type="http://schemas.openxmlformats.org/officeDocument/2006/relationships/slideLayout" Target="../slideLayouts/slideLayout70.xml"/><Relationship Id="rId13" Type="http://schemas.openxmlformats.org/officeDocument/2006/relationships/slideLayout" Target="../slideLayouts/slideLayout29.xml"/><Relationship Id="rId57" Type="http://schemas.openxmlformats.org/officeDocument/2006/relationships/slideLayout" Target="../slideLayouts/slideLayout73.xml"/><Relationship Id="rId12" Type="http://schemas.openxmlformats.org/officeDocument/2006/relationships/slideLayout" Target="../slideLayouts/slideLayout28.xml"/><Relationship Id="rId56" Type="http://schemas.openxmlformats.org/officeDocument/2006/relationships/slideLayout" Target="../slideLayouts/slideLayout72.xml"/><Relationship Id="rId15" Type="http://schemas.openxmlformats.org/officeDocument/2006/relationships/slideLayout" Target="../slideLayouts/slideLayout31.xml"/><Relationship Id="rId59" Type="http://schemas.openxmlformats.org/officeDocument/2006/relationships/slideLayout" Target="../slideLayouts/slideLayout75.xml"/><Relationship Id="rId14" Type="http://schemas.openxmlformats.org/officeDocument/2006/relationships/slideLayout" Target="../slideLayouts/slideLayout30.xml"/><Relationship Id="rId58" Type="http://schemas.openxmlformats.org/officeDocument/2006/relationships/slideLayout" Target="../slideLayouts/slideLayout74.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theme" Target="../theme/theme4.xml"/><Relationship Id="rId1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 id="2147483723" r:id="rId60"/>
    <p:sldLayoutId id="2147483724" r:id="rId61"/>
    <p:sldLayoutId id="2147483725" r:id="rId62"/>
    <p:sldLayoutId id="2147483726" r:id="rId63"/>
    <p:sldLayoutId id="2147483727"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6" name="Shape 286"/>
        <p:cNvGrpSpPr/>
        <p:nvPr/>
      </p:nvGrpSpPr>
      <p:grpSpPr>
        <a:xfrm>
          <a:off x="0" y="0"/>
          <a:ext cx="0" cy="0"/>
          <a:chOff x="0" y="0"/>
          <a:chExt cx="0" cy="0"/>
        </a:xfrm>
      </p:grpSpPr>
      <p:sp>
        <p:nvSpPr>
          <p:cNvPr id="287" name="Google Shape;287;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88" name="Google Shape;288;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89" name="Google Shape;289;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 Id="rId3" Type="http://schemas.openxmlformats.org/officeDocument/2006/relationships/image" Target="../media/image45.png"/><Relationship Id="rId4" Type="http://schemas.openxmlformats.org/officeDocument/2006/relationships/image" Target="../media/image5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 Id="rId3"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2.xml"/><Relationship Id="rId3"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hyperlink" Target="https://docs.google.com/presentation/d/1ywO8sH-Tm2JmUYkZUhN56OEItFGJG-dBcwwfpjORf1w/edit#slide=id.g116c40aca8a_0_381" TargetMode="External"/><Relationship Id="rId4" Type="http://schemas.openxmlformats.org/officeDocument/2006/relationships/image" Target="../media/image45.png"/><Relationship Id="rId5" Type="http://schemas.openxmlformats.org/officeDocument/2006/relationships/image" Target="../media/image5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hyperlink" Target="https://docs.google.com/document/d/1gpnG9qgo1xxXPyMWUkl13tTtYE_bQlui11Zb9icmEk8/edit?usp=sharing" TargetMode="External"/><Relationship Id="rId5"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84.png"/><Relationship Id="rId5"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86.png"/><Relationship Id="rId5"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82.png"/><Relationship Id="rId5"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60.png"/><Relationship Id="rId4" Type="http://schemas.openxmlformats.org/officeDocument/2006/relationships/image" Target="../media/image5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image" Target="../media/image79.png"/><Relationship Id="rId5"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image" Target="../media/image83.png"/><Relationship Id="rId5"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2.xml"/><Relationship Id="rId3" Type="http://schemas.openxmlformats.org/officeDocument/2006/relationships/image" Target="../media/image31.png"/><Relationship Id="rId4" Type="http://schemas.openxmlformats.org/officeDocument/2006/relationships/image" Target="../media/image77.png"/><Relationship Id="rId5"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3.xml"/><Relationship Id="rId3" Type="http://schemas.openxmlformats.org/officeDocument/2006/relationships/image" Target="../media/image31.png"/><Relationship Id="rId4" Type="http://schemas.openxmlformats.org/officeDocument/2006/relationships/image" Target="../media/image80.png"/><Relationship Id="rId5"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4.xml"/><Relationship Id="rId3" Type="http://schemas.openxmlformats.org/officeDocument/2006/relationships/image" Target="../media/image31.png"/><Relationship Id="rId4" Type="http://schemas.openxmlformats.org/officeDocument/2006/relationships/image" Target="../media/image76.png"/><Relationship Id="rId5"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image" Target="../media/image85.png"/><Relationship Id="rId5"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6.xml"/><Relationship Id="rId3" Type="http://schemas.openxmlformats.org/officeDocument/2006/relationships/image" Target="../media/image31.png"/><Relationship Id="rId4" Type="http://schemas.openxmlformats.org/officeDocument/2006/relationships/image" Target="../media/image81.png"/><Relationship Id="rId5"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67.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 Id="rId3" Type="http://schemas.openxmlformats.org/officeDocument/2006/relationships/image" Target="../media/image73.png"/><Relationship Id="rId4" Type="http://schemas.openxmlformats.org/officeDocument/2006/relationships/hyperlink" Target="https://docs.google.com/presentation/d/1OLugBIxjRheVq5BxbD89jBSSPYvs_UYfo2y2RnC3P9Y/edit#slide=id.g1db754275cc_0_0" TargetMode="External"/><Relationship Id="rId5"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9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Guía de Actividades</a:t>
            </a:r>
            <a:endParaRPr b="1" sz="4000">
              <a:solidFill>
                <a:srgbClr val="EAFF6A"/>
              </a:solidFill>
              <a:latin typeface="DM Sans"/>
              <a:ea typeface="DM Sans"/>
              <a:cs typeface="DM Sans"/>
              <a:sym typeface="DM Sans"/>
            </a:endParaRPr>
          </a:p>
        </p:txBody>
      </p:sp>
      <p:sp>
        <p:nvSpPr>
          <p:cNvPr id="322" name="Google Shape;322;p9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Python</a:t>
            </a:r>
            <a:endParaRPr sz="1600">
              <a:solidFill>
                <a:schemeClr val="lt1"/>
              </a:solidFill>
              <a:latin typeface="DM Sans"/>
              <a:ea typeface="DM Sans"/>
              <a:cs typeface="DM Sans"/>
              <a:sym typeface="DM Sans"/>
            </a:endParaRPr>
          </a:p>
        </p:txBody>
      </p:sp>
      <p:sp>
        <p:nvSpPr>
          <p:cNvPr id="323" name="Google Shape;323;p96"/>
          <p:cNvSpPr txBox="1"/>
          <p:nvPr/>
        </p:nvSpPr>
        <p:spPr>
          <a:xfrm>
            <a:off x="1461300" y="305210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hacia el proyecto final</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05"/>
          <p:cNvSpPr txBox="1"/>
          <p:nvPr/>
        </p:nvSpPr>
        <p:spPr>
          <a:xfrm>
            <a:off x="1461300" y="24708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Funciones I</a:t>
            </a:r>
            <a:endParaRPr b="1" sz="4000">
              <a:solidFill>
                <a:schemeClr val="dk1"/>
              </a:solidFill>
              <a:latin typeface="DM Sans"/>
              <a:ea typeface="DM Sans"/>
              <a:cs typeface="DM Sans"/>
              <a:sym typeface="DM Sans"/>
            </a:endParaRPr>
          </a:p>
        </p:txBody>
      </p:sp>
      <p:sp>
        <p:nvSpPr>
          <p:cNvPr id="425" name="Google Shape;425;p105"/>
          <p:cNvSpPr txBox="1"/>
          <p:nvPr/>
        </p:nvSpPr>
        <p:spPr>
          <a:xfrm>
            <a:off x="1461300" y="1933775"/>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09</a:t>
            </a:r>
            <a:endParaRPr sz="16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06"/>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Función año bisiesto</a:t>
            </a:r>
            <a:endParaRPr b="1" sz="4000">
              <a:solidFill>
                <a:schemeClr val="dk1"/>
              </a:solidFill>
              <a:latin typeface="DM Sans"/>
              <a:ea typeface="DM Sans"/>
              <a:cs typeface="DM Sans"/>
              <a:sym typeface="DM Sans"/>
            </a:endParaRPr>
          </a:p>
        </p:txBody>
      </p:sp>
      <p:pic>
        <p:nvPicPr>
          <p:cNvPr id="431" name="Google Shape;431;p10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32" name="Google Shape;432;p106"/>
          <p:cNvSpPr txBox="1"/>
          <p:nvPr/>
        </p:nvSpPr>
        <p:spPr>
          <a:xfrm>
            <a:off x="540125" y="1768325"/>
            <a:ext cx="81264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350"/>
              <a:buFont typeface="Arial"/>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spcBef>
                <a:spcPts val="0"/>
              </a:spcBef>
              <a:spcAft>
                <a:spcPts val="0"/>
              </a:spcAft>
              <a:buNone/>
            </a:pPr>
            <a:r>
              <a:rPr lang="es-419" sz="1350">
                <a:solidFill>
                  <a:srgbClr val="393B43"/>
                </a:solidFill>
                <a:latin typeface="DM Sans"/>
                <a:ea typeface="DM Sans"/>
                <a:cs typeface="DM Sans"/>
                <a:sym typeface="DM Sans"/>
              </a:rPr>
              <a:t>Realizar una función llamada año_bisiesto:</a:t>
            </a:r>
            <a:endParaRPr sz="1350">
              <a:solidFill>
                <a:srgbClr val="393B43"/>
              </a:solidFill>
              <a:latin typeface="DM Sans"/>
              <a:ea typeface="DM Sans"/>
              <a:cs typeface="DM Sans"/>
              <a:sym typeface="DM Sans"/>
            </a:endParaRPr>
          </a:p>
          <a:p>
            <a:pPr indent="0" lvl="0" marL="0" rtl="0" algn="l">
              <a:spcBef>
                <a:spcPts val="0"/>
              </a:spcBef>
              <a:spcAft>
                <a:spcPts val="0"/>
              </a:spcAft>
              <a:buNone/>
            </a:pPr>
            <a:r>
              <a:t/>
            </a:r>
            <a:endParaRPr sz="1350">
              <a:solidFill>
                <a:srgbClr val="393B43"/>
              </a:solidFill>
              <a:latin typeface="DM Sans"/>
              <a:ea typeface="DM Sans"/>
              <a:cs typeface="DM Sans"/>
              <a:sym typeface="DM Sans"/>
            </a:endParaRPr>
          </a:p>
          <a:p>
            <a:pPr indent="-314325" lvl="0" marL="457200" rtl="0" algn="l">
              <a:spcBef>
                <a:spcPts val="0"/>
              </a:spcBef>
              <a:spcAft>
                <a:spcPts val="0"/>
              </a:spcAft>
              <a:buClr>
                <a:srgbClr val="393B43"/>
              </a:buClr>
              <a:buSzPts val="1350"/>
              <a:buFont typeface="DM Sans"/>
              <a:buChar char="✓"/>
            </a:pPr>
            <a:r>
              <a:rPr lang="es-419" sz="1350">
                <a:solidFill>
                  <a:srgbClr val="393B43"/>
                </a:solidFill>
                <a:latin typeface="DM Sans"/>
                <a:ea typeface="DM Sans"/>
                <a:cs typeface="DM Sans"/>
                <a:sym typeface="DM Sans"/>
              </a:rPr>
              <a:t>Recibirá un año por parámetro</a:t>
            </a:r>
            <a:endParaRPr sz="1350">
              <a:solidFill>
                <a:srgbClr val="393B43"/>
              </a:solidFill>
              <a:latin typeface="DM Sans"/>
              <a:ea typeface="DM Sans"/>
              <a:cs typeface="DM Sans"/>
              <a:sym typeface="DM Sans"/>
            </a:endParaRPr>
          </a:p>
          <a:p>
            <a:pPr indent="-314325" lvl="0" marL="457200" rtl="0" algn="l">
              <a:spcBef>
                <a:spcPts val="0"/>
              </a:spcBef>
              <a:spcAft>
                <a:spcPts val="0"/>
              </a:spcAft>
              <a:buClr>
                <a:srgbClr val="393B43"/>
              </a:buClr>
              <a:buSzPts val="1350"/>
              <a:buFont typeface="Helvetica Neue Light"/>
              <a:buChar char="✓"/>
            </a:pPr>
            <a:r>
              <a:rPr lang="es-419" sz="1350">
                <a:solidFill>
                  <a:srgbClr val="393B43"/>
                </a:solidFill>
                <a:latin typeface="DM Sans"/>
                <a:ea typeface="DM Sans"/>
                <a:cs typeface="DM Sans"/>
                <a:sym typeface="DM Sans"/>
              </a:rPr>
              <a:t>Imprimirá “El año </a:t>
            </a:r>
            <a:r>
              <a:rPr b="1" lang="es-419" sz="1350">
                <a:solidFill>
                  <a:srgbClr val="393B43"/>
                </a:solidFill>
                <a:latin typeface="DM Sans"/>
                <a:ea typeface="DM Sans"/>
                <a:cs typeface="DM Sans"/>
                <a:sym typeface="DM Sans"/>
              </a:rPr>
              <a:t>año</a:t>
            </a:r>
            <a:r>
              <a:rPr lang="es-419" sz="1350">
                <a:solidFill>
                  <a:srgbClr val="393B43"/>
                </a:solidFill>
                <a:latin typeface="DM Sans"/>
                <a:ea typeface="DM Sans"/>
                <a:cs typeface="DM Sans"/>
                <a:sym typeface="DM Sans"/>
              </a:rPr>
              <a:t> es bisiesto” si el año es bisiesto</a:t>
            </a:r>
            <a:endParaRPr sz="1350">
              <a:solidFill>
                <a:srgbClr val="393B43"/>
              </a:solidFill>
              <a:latin typeface="DM Sans"/>
              <a:ea typeface="DM Sans"/>
              <a:cs typeface="DM Sans"/>
              <a:sym typeface="DM Sans"/>
            </a:endParaRPr>
          </a:p>
          <a:p>
            <a:pPr indent="-314325" lvl="0" marL="457200" rtl="0" algn="l">
              <a:spcBef>
                <a:spcPts val="0"/>
              </a:spcBef>
              <a:spcAft>
                <a:spcPts val="0"/>
              </a:spcAft>
              <a:buClr>
                <a:srgbClr val="393B43"/>
              </a:buClr>
              <a:buSzPts val="1350"/>
              <a:buFont typeface="Helvetica Neue Light"/>
              <a:buChar char="✓"/>
            </a:pPr>
            <a:r>
              <a:rPr lang="es-419" sz="1350">
                <a:solidFill>
                  <a:srgbClr val="393B43"/>
                </a:solidFill>
                <a:latin typeface="DM Sans"/>
                <a:ea typeface="DM Sans"/>
                <a:cs typeface="DM Sans"/>
                <a:sym typeface="DM Sans"/>
              </a:rPr>
              <a:t>Imprimirá “El año </a:t>
            </a:r>
            <a:r>
              <a:rPr b="1" lang="es-419" sz="1350">
                <a:solidFill>
                  <a:srgbClr val="393B43"/>
                </a:solidFill>
                <a:latin typeface="DM Sans"/>
                <a:ea typeface="DM Sans"/>
                <a:cs typeface="DM Sans"/>
                <a:sym typeface="DM Sans"/>
              </a:rPr>
              <a:t>año</a:t>
            </a:r>
            <a:r>
              <a:rPr lang="es-419" sz="1350">
                <a:solidFill>
                  <a:srgbClr val="393B43"/>
                </a:solidFill>
                <a:latin typeface="DM Sans"/>
                <a:ea typeface="DM Sans"/>
                <a:cs typeface="DM Sans"/>
                <a:sym typeface="DM Sans"/>
              </a:rPr>
              <a:t> no es bisiesto” si el año no es bisiesto</a:t>
            </a:r>
            <a:endParaRPr sz="1350">
              <a:solidFill>
                <a:srgbClr val="393B43"/>
              </a:solidFill>
              <a:latin typeface="DM Sans"/>
              <a:ea typeface="DM Sans"/>
              <a:cs typeface="DM Sans"/>
              <a:sym typeface="DM Sans"/>
            </a:endParaRPr>
          </a:p>
          <a:p>
            <a:pPr indent="-314325" lvl="0" marL="457200" rtl="0" algn="l">
              <a:spcBef>
                <a:spcPts val="0"/>
              </a:spcBef>
              <a:spcAft>
                <a:spcPts val="0"/>
              </a:spcAft>
              <a:buClr>
                <a:srgbClr val="393B43"/>
              </a:buClr>
              <a:buSzPts val="1350"/>
              <a:buFont typeface="DM Sans"/>
              <a:buChar char="✓"/>
            </a:pPr>
            <a:r>
              <a:rPr lang="es-419" sz="1350">
                <a:solidFill>
                  <a:srgbClr val="393B43"/>
                </a:solidFill>
                <a:latin typeface="DM Sans"/>
                <a:ea typeface="DM Sans"/>
                <a:cs typeface="DM Sans"/>
                <a:sym typeface="DM Sans"/>
              </a:rPr>
              <a:t>Si se ingresa algo que no sea número, debe indicar que se ingrese un número.</a:t>
            </a:r>
            <a:endParaRPr sz="1350">
              <a:solidFill>
                <a:srgbClr val="393B43"/>
              </a:solidFill>
              <a:latin typeface="DM Sans"/>
              <a:ea typeface="DM Sans"/>
              <a:cs typeface="DM Sans"/>
              <a:sym typeface="DM Sans"/>
            </a:endParaRPr>
          </a:p>
          <a:p>
            <a:pPr indent="0" lvl="0" marL="0" rtl="0" algn="l">
              <a:spcBef>
                <a:spcPts val="0"/>
              </a:spcBef>
              <a:spcAft>
                <a:spcPts val="0"/>
              </a:spcAft>
              <a:buNone/>
            </a:pPr>
            <a:r>
              <a:t/>
            </a:r>
            <a:endParaRPr b="1" sz="1350">
              <a:solidFill>
                <a:srgbClr val="393B43"/>
              </a:solidFill>
              <a:latin typeface="DM Sans"/>
              <a:ea typeface="DM Sans"/>
              <a:cs typeface="DM Sans"/>
              <a:sym typeface="DM Sans"/>
            </a:endParaRPr>
          </a:p>
          <a:p>
            <a:pPr indent="0" lvl="0" marL="0" rtl="0" algn="l">
              <a:spcBef>
                <a:spcPts val="0"/>
              </a:spcBef>
              <a:spcAft>
                <a:spcPts val="0"/>
              </a:spcAft>
              <a:buNone/>
            </a:pPr>
            <a:r>
              <a:rPr b="1" lang="es-419" sz="1350">
                <a:solidFill>
                  <a:srgbClr val="393B43"/>
                </a:solidFill>
                <a:latin typeface="DM Sans"/>
                <a:ea typeface="DM Sans"/>
                <a:cs typeface="DM Sans"/>
                <a:sym typeface="DM Sans"/>
              </a:rPr>
              <a:t>Información a tener en cuenta:</a:t>
            </a:r>
            <a:endParaRPr b="1" sz="1350">
              <a:solidFill>
                <a:srgbClr val="393B43"/>
              </a:solidFill>
              <a:latin typeface="DM Sans"/>
              <a:ea typeface="DM Sans"/>
              <a:cs typeface="DM Sans"/>
              <a:sym typeface="DM Sans"/>
            </a:endParaRPr>
          </a:p>
          <a:p>
            <a:pPr indent="0" lvl="0" marL="0" rtl="0" algn="l">
              <a:spcBef>
                <a:spcPts val="0"/>
              </a:spcBef>
              <a:spcAft>
                <a:spcPts val="0"/>
              </a:spcAft>
              <a:buNone/>
            </a:pPr>
            <a:r>
              <a:t/>
            </a:r>
            <a:endParaRPr sz="1350">
              <a:solidFill>
                <a:srgbClr val="393B43"/>
              </a:solidFill>
              <a:latin typeface="DM Sans"/>
              <a:ea typeface="DM Sans"/>
              <a:cs typeface="DM Sans"/>
              <a:sym typeface="DM Sans"/>
            </a:endParaRPr>
          </a:p>
          <a:p>
            <a:pPr indent="0" lvl="0" marL="0" rtl="0" algn="l">
              <a:spcBef>
                <a:spcPts val="0"/>
              </a:spcBef>
              <a:spcAft>
                <a:spcPts val="0"/>
              </a:spcAft>
              <a:buNone/>
            </a:pPr>
            <a:r>
              <a:rPr lang="es-419" sz="1350">
                <a:solidFill>
                  <a:srgbClr val="393B43"/>
                </a:solidFill>
                <a:latin typeface="DM Sans"/>
                <a:ea typeface="DM Sans"/>
                <a:cs typeface="DM Sans"/>
                <a:sym typeface="DM Sans"/>
              </a:rPr>
              <a:t>Se recuerda que los años bisiestos son múltiplos de 4, pero los múltiplos de 100 no lo son, aunque los múltiplos de 400 sí. Estos son algunos ejemplos de posibles respuestas: 2012 es bisiesto, 2010 no es bisiesto, 2000 es bisiesto, 1900 no es bisiesto.</a:t>
            </a:r>
            <a:endParaRPr b="1" sz="1350">
              <a:latin typeface="DM Sans"/>
              <a:ea typeface="DM Sans"/>
              <a:cs typeface="DM Sans"/>
              <a:sym typeface="DM Sans"/>
            </a:endParaRPr>
          </a:p>
          <a:p>
            <a:pPr indent="0" lvl="0" marL="0" rtl="0" algn="l">
              <a:spcBef>
                <a:spcPts val="0"/>
              </a:spcBef>
              <a:spcAft>
                <a:spcPts val="0"/>
              </a:spcAft>
              <a:buNone/>
            </a:pPr>
            <a:r>
              <a:t/>
            </a:r>
            <a:endParaRPr sz="1150">
              <a:highlight>
                <a:schemeClr val="accent6"/>
              </a:highlight>
              <a:latin typeface="DM Sans"/>
              <a:ea typeface="DM Sans"/>
              <a:cs typeface="DM Sans"/>
              <a:sym typeface="DM Sans"/>
            </a:endParaRPr>
          </a:p>
        </p:txBody>
      </p:sp>
      <p:sp>
        <p:nvSpPr>
          <p:cNvPr id="433" name="Google Shape;433;p10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34" name="Google Shape;434;p106"/>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grpSp>
        <p:nvGrpSpPr>
          <p:cNvPr id="435" name="Google Shape;435;p106"/>
          <p:cNvGrpSpPr/>
          <p:nvPr/>
        </p:nvGrpSpPr>
        <p:grpSpPr>
          <a:xfrm>
            <a:off x="7964356" y="266054"/>
            <a:ext cx="702103" cy="660429"/>
            <a:chOff x="3137108" y="2467173"/>
            <a:chExt cx="738900" cy="738900"/>
          </a:xfrm>
        </p:grpSpPr>
        <p:sp>
          <p:nvSpPr>
            <p:cNvPr id="436" name="Google Shape;436;p10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106"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07"/>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Función año bisiesto</a:t>
            </a:r>
            <a:endParaRPr b="1" sz="4000">
              <a:solidFill>
                <a:schemeClr val="dk1"/>
              </a:solidFill>
              <a:latin typeface="DM Sans"/>
              <a:ea typeface="DM Sans"/>
              <a:cs typeface="DM Sans"/>
              <a:sym typeface="DM Sans"/>
            </a:endParaRPr>
          </a:p>
        </p:txBody>
      </p:sp>
      <p:pic>
        <p:nvPicPr>
          <p:cNvPr id="443" name="Google Shape;443;p10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44" name="Google Shape;444;p107"/>
          <p:cNvSpPr txBox="1"/>
          <p:nvPr/>
        </p:nvSpPr>
        <p:spPr>
          <a:xfrm>
            <a:off x="540125" y="1768325"/>
            <a:ext cx="8126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419" sz="1350">
                <a:latin typeface="DM Sans"/>
                <a:ea typeface="DM Sans"/>
                <a:cs typeface="DM Sans"/>
                <a:sym typeface="DM Sans"/>
              </a:rPr>
              <a:t>El documento debe realizarse en Google Docs o mejor aún en Colabs.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419" sz="1350">
                <a:latin typeface="DM Sans"/>
                <a:ea typeface="DM Sans"/>
                <a:cs typeface="DM Sans"/>
                <a:sym typeface="DM Sans"/>
              </a:rPr>
              <a:t>En el formulario debe estar el print de pantalla de la consola con el ejercicio resuelto, como así también el código tipeado.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45" name="Google Shape;445;p10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46" name="Google Shape;446;p107"/>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grpSp>
        <p:nvGrpSpPr>
          <p:cNvPr id="447" name="Google Shape;447;p107"/>
          <p:cNvGrpSpPr/>
          <p:nvPr/>
        </p:nvGrpSpPr>
        <p:grpSpPr>
          <a:xfrm>
            <a:off x="7964356" y="266054"/>
            <a:ext cx="702103" cy="660429"/>
            <a:chOff x="3137108" y="2467173"/>
            <a:chExt cx="738900" cy="738900"/>
          </a:xfrm>
        </p:grpSpPr>
        <p:sp>
          <p:nvSpPr>
            <p:cNvPr id="448" name="Google Shape;448;p10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10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08"/>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Funciones II</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55" name="Google Shape;455;p10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10</a:t>
            </a:r>
            <a:endParaRPr sz="16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09"/>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461" name="Google Shape;461;p10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2" name="Google Shape;462;p10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63" name="Google Shape;463;p109"/>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64" name="Google Shape;464;p109"/>
          <p:cNvGrpSpPr/>
          <p:nvPr/>
        </p:nvGrpSpPr>
        <p:grpSpPr>
          <a:xfrm>
            <a:off x="7964356" y="266054"/>
            <a:ext cx="702103" cy="660429"/>
            <a:chOff x="3137108" y="2467173"/>
            <a:chExt cx="738900" cy="738900"/>
          </a:xfrm>
        </p:grpSpPr>
        <p:sp>
          <p:nvSpPr>
            <p:cNvPr id="465" name="Google Shape;465;p10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109"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67" name="Google Shape;467;p109"/>
          <p:cNvSpPr txBox="1"/>
          <p:nvPr/>
        </p:nvSpPr>
        <p:spPr>
          <a:xfrm>
            <a:off x="714475" y="1980025"/>
            <a:ext cx="7905300" cy="165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Consigna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Realizar los ejercicios 1, 2, 3, 4, 5 y 6.</a:t>
            </a:r>
            <a:endParaRPr sz="1350">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Documento de Word, Google Docs o PDF o mejor aún Colabs.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10"/>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473" name="Google Shape;473;p11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74" name="Google Shape;474;p11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75" name="Google Shape;475;p11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76" name="Google Shape;476;p110"/>
          <p:cNvGrpSpPr/>
          <p:nvPr/>
        </p:nvGrpSpPr>
        <p:grpSpPr>
          <a:xfrm>
            <a:off x="7964356" y="266054"/>
            <a:ext cx="702103" cy="660429"/>
            <a:chOff x="3137108" y="2467173"/>
            <a:chExt cx="738900" cy="738900"/>
          </a:xfrm>
        </p:grpSpPr>
        <p:sp>
          <p:nvSpPr>
            <p:cNvPr id="477" name="Google Shape;477;p11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110"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79" name="Google Shape;479;p110"/>
          <p:cNvSpPr txBox="1"/>
          <p:nvPr/>
        </p:nvSpPr>
        <p:spPr>
          <a:xfrm>
            <a:off x="692675" y="1665375"/>
            <a:ext cx="79053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Realiza una función llamada area_rectangulo() que devuelva el área del rectángulo a partir de una base y una altura. Calcula el área de un rectángulo de 15 de base y 10 de altura</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El área de un rectángulo se obtiene al multiplicar la base por la altura.</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Realiza una función llamada area_circulo() que devuelva el área de un círculo a partir de un radio. Calcula el área de un círculo de 5 de radio</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El área de un círculo se obtiene al elevar el radio a dos y multiplicando el resultado por el número pi. Puedes utilizar el valor 3.14159 como pi o importarlo del módulo math.</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11"/>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485" name="Google Shape;485;p11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86" name="Google Shape;486;p11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87" name="Google Shape;487;p111"/>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88" name="Google Shape;488;p111"/>
          <p:cNvGrpSpPr/>
          <p:nvPr/>
        </p:nvGrpSpPr>
        <p:grpSpPr>
          <a:xfrm>
            <a:off x="7964356" y="266054"/>
            <a:ext cx="702103" cy="660429"/>
            <a:chOff x="3137108" y="2467173"/>
            <a:chExt cx="738900" cy="738900"/>
          </a:xfrm>
        </p:grpSpPr>
        <p:sp>
          <p:nvSpPr>
            <p:cNvPr id="489" name="Google Shape;489;p11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11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91" name="Google Shape;491;p111"/>
          <p:cNvSpPr txBox="1"/>
          <p:nvPr/>
        </p:nvSpPr>
        <p:spPr>
          <a:xfrm>
            <a:off x="692675" y="1665375"/>
            <a:ext cx="7905300" cy="3093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AutoNum type="arabicParenR" startAt="3"/>
            </a:pPr>
            <a:r>
              <a:rPr lang="es-419" sz="1350">
                <a:solidFill>
                  <a:schemeClr val="dk1"/>
                </a:solidFill>
                <a:latin typeface="DM Sans"/>
                <a:ea typeface="DM Sans"/>
                <a:cs typeface="DM Sans"/>
                <a:sym typeface="DM Sans"/>
              </a:rPr>
              <a:t> Realiza una función llamada relacion() que a partir de dos números cumpla lo siguiente:</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el primer número es mayor que el segundo, debe devolver 1.</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el primer número es menor que el segundo, debe devolver -1.</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ambos números son iguales, debe devolver un 0.</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Comprueba la relación entre los números: '5 y 10', '10 y 5' y '5 y 5'</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arenR" startAt="4"/>
            </a:pPr>
            <a:r>
              <a:rPr lang="es-419" sz="1350">
                <a:solidFill>
                  <a:schemeClr val="dk1"/>
                </a:solidFill>
                <a:latin typeface="DM Sans"/>
                <a:ea typeface="DM Sans"/>
                <a:cs typeface="DM Sans"/>
                <a:sym typeface="DM Sans"/>
              </a:rPr>
              <a:t>Realiza una función llamada intermedio() que, a partir de dos números, devuelva su punto intermedio:</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El número intermedio de dos números corresponde a la suma de los dos números dividida entre 2</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Comprueba el punto intermedio entre -12 y 24</a:t>
            </a:r>
            <a:endParaRPr sz="135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12"/>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pic>
        <p:nvPicPr>
          <p:cNvPr id="497" name="Google Shape;497;p11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8" name="Google Shape;498;p11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99" name="Google Shape;499;p112"/>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500" name="Google Shape;500;p112"/>
          <p:cNvGrpSpPr/>
          <p:nvPr/>
        </p:nvGrpSpPr>
        <p:grpSpPr>
          <a:xfrm>
            <a:off x="7964356" y="266054"/>
            <a:ext cx="702103" cy="660429"/>
            <a:chOff x="3137108" y="2467173"/>
            <a:chExt cx="738900" cy="738900"/>
          </a:xfrm>
        </p:grpSpPr>
        <p:sp>
          <p:nvSpPr>
            <p:cNvPr id="501" name="Google Shape;501;p11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112"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503" name="Google Shape;503;p112"/>
          <p:cNvSpPr txBox="1"/>
          <p:nvPr/>
        </p:nvSpPr>
        <p:spPr>
          <a:xfrm>
            <a:off x="692675" y="1665375"/>
            <a:ext cx="79053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1"/>
              </a:buClr>
              <a:buSzPts val="1350"/>
              <a:buFont typeface="DM Sans"/>
              <a:buAutoNum type="arabicParenR" startAt="5"/>
            </a:pPr>
            <a:r>
              <a:rPr lang="es-419" sz="1350">
                <a:solidFill>
                  <a:schemeClr val="dk1"/>
                </a:solidFill>
                <a:latin typeface="DM Sans"/>
                <a:ea typeface="DM Sans"/>
                <a:cs typeface="DM Sans"/>
                <a:sym typeface="DM Sans"/>
              </a:rPr>
              <a:t>Realiza una función llamada recortar() que reciba tres parámetros. El primero es el número a recortar, el segundo es el límite inferior y el tercero el límite superior. La función tendrá que cumplir lo siguiente:</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Devolver el límite inferior si el número es menor que éste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Devolver el límite superior si el número es mayor que éste.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Devolver el número sin cambios si no se supera ningún límite.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Comprueba el resultado de recortar 15 entre los límites 0 y 10</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arenR" startAt="4"/>
            </a:pPr>
            <a:r>
              <a:rPr lang="es-419" sz="1350">
                <a:solidFill>
                  <a:schemeClr val="dk1"/>
                </a:solidFill>
                <a:latin typeface="DM Sans"/>
                <a:ea typeface="DM Sans"/>
                <a:cs typeface="DM Sans"/>
                <a:sym typeface="DM Sans"/>
              </a:rPr>
              <a:t>Realiza una función separar() que tome una lista de números enteros y devuelva dos listas ordenadas. La primera con los números pares, y la segunda con los números impares: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Para ordenar una lista automáticamente puedes usar el método .sort()</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13"/>
          <p:cNvSpPr txBox="1"/>
          <p:nvPr/>
        </p:nvSpPr>
        <p:spPr>
          <a:xfrm>
            <a:off x="1461300" y="24708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Portfolio parte II</a:t>
            </a:r>
            <a:endParaRPr b="1" sz="4000">
              <a:solidFill>
                <a:schemeClr val="dk1"/>
              </a:solidFill>
              <a:latin typeface="DM Sans"/>
              <a:ea typeface="DM Sans"/>
              <a:cs typeface="DM Sans"/>
              <a:sym typeface="DM Sans"/>
            </a:endParaRPr>
          </a:p>
        </p:txBody>
      </p:sp>
      <p:sp>
        <p:nvSpPr>
          <p:cNvPr id="509" name="Google Shape;509;p113"/>
          <p:cNvSpPr txBox="1"/>
          <p:nvPr/>
        </p:nvSpPr>
        <p:spPr>
          <a:xfrm>
            <a:off x="1461300" y="1933775"/>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18</a:t>
            </a:r>
            <a:endParaRPr sz="16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14"/>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Nuestro primer MVT</a:t>
            </a:r>
            <a:endParaRPr b="1" sz="4000">
              <a:solidFill>
                <a:schemeClr val="dk1"/>
              </a:solidFill>
              <a:latin typeface="DM Sans"/>
              <a:ea typeface="DM Sans"/>
              <a:cs typeface="DM Sans"/>
              <a:sym typeface="DM Sans"/>
            </a:endParaRPr>
          </a:p>
        </p:txBody>
      </p:sp>
      <p:pic>
        <p:nvPicPr>
          <p:cNvPr id="515" name="Google Shape;515;p11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16" name="Google Shape;516;p114"/>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17" name="Google Shape;517;p114"/>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grpSp>
        <p:nvGrpSpPr>
          <p:cNvPr id="518" name="Google Shape;518;p114"/>
          <p:cNvGrpSpPr/>
          <p:nvPr/>
        </p:nvGrpSpPr>
        <p:grpSpPr>
          <a:xfrm>
            <a:off x="7964356" y="266054"/>
            <a:ext cx="702103" cy="660429"/>
            <a:chOff x="3137108" y="2467173"/>
            <a:chExt cx="738900" cy="738900"/>
          </a:xfrm>
        </p:grpSpPr>
        <p:sp>
          <p:nvSpPr>
            <p:cNvPr id="519" name="Google Shape;519;p11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p11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521" name="Google Shape;521;p114"/>
          <p:cNvSpPr txBox="1"/>
          <p:nvPr/>
        </p:nvSpPr>
        <p:spPr>
          <a:xfrm>
            <a:off x="533550" y="1679575"/>
            <a:ext cx="7911600" cy="238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chemeClr val="dk1"/>
                </a:solidFill>
                <a:latin typeface="DM Sans"/>
                <a:ea typeface="DM Sans"/>
                <a:cs typeface="DM Sans"/>
                <a:sym typeface="DM Sans"/>
              </a:rPr>
              <a:t>Consigna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Crear una web que permite ver los datos de algunos de tus familiares, guardados en un BD.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Deberá tener un template, una vista y un modelo (como mínimo, pueden usar más)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clase del modelo, deberá guardar mínimo un número, una cadena y una fecha (puede guardar más cosas)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Se deberán crear como mínimo 3 familiares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familiares se deben ver desde la web.</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b="0" i="0" sz="1350" u="sng"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97"/>
          <p:cNvSpPr/>
          <p:nvPr/>
        </p:nvSpPr>
        <p:spPr>
          <a:xfrm>
            <a:off x="6678875" y="16225"/>
            <a:ext cx="2465100" cy="51273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7"/>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7"/>
          <p:cNvSpPr txBox="1"/>
          <p:nvPr/>
        </p:nvSpPr>
        <p:spPr>
          <a:xfrm>
            <a:off x="473350" y="619525"/>
            <a:ext cx="5913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¿Qué 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331" name="Google Shape;331;p97"/>
          <p:cNvSpPr txBox="1"/>
          <p:nvPr/>
        </p:nvSpPr>
        <p:spPr>
          <a:xfrm>
            <a:off x="457725" y="1644200"/>
            <a:ext cx="5651100" cy="37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La </a:t>
            </a:r>
            <a:r>
              <a:rPr b="1" lang="es-419" sz="1350">
                <a:latin typeface="DM Sans"/>
                <a:ea typeface="DM Sans"/>
                <a:cs typeface="DM Sans"/>
                <a:sym typeface="DM Sans"/>
              </a:rPr>
              <a:t>Guía de Actividades</a:t>
            </a:r>
            <a:r>
              <a:rPr lang="es-419" sz="1350">
                <a:latin typeface="DM Sans"/>
                <a:ea typeface="DM Sans"/>
                <a:cs typeface="DM Sans"/>
                <a:sym typeface="DM Sans"/>
              </a:rPr>
              <a:t> es un espacio que nuclea todas las actividades prácticas </a:t>
            </a:r>
            <a:r>
              <a:rPr lang="es-419" sz="1350">
                <a:solidFill>
                  <a:schemeClr val="dk1"/>
                </a:solidFill>
                <a:latin typeface="DM Sans"/>
                <a:ea typeface="DM Sans"/>
                <a:cs typeface="DM Sans"/>
                <a:sym typeface="DM Sans"/>
              </a:rPr>
              <a:t>que se relacionan directamente con los temas del proyecto final, abordados en el curso y que luego se evaluarán en las </a:t>
            </a:r>
            <a:r>
              <a:rPr b="1" lang="es-419" sz="1350">
                <a:solidFill>
                  <a:schemeClr val="dk1"/>
                </a:solidFill>
                <a:latin typeface="DM Sans"/>
                <a:ea typeface="DM Sans"/>
                <a:cs typeface="DM Sans"/>
                <a:sym typeface="DM Sans"/>
              </a:rPr>
              <a:t>preentregas correspondientes.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La Guía fue creada para que puedas afianzar, potenciar y poner en práctica los saberes adquiridos en clase. Se desarrolla de manera </a:t>
            </a:r>
            <a:r>
              <a:rPr b="1" lang="es-419" sz="1350">
                <a:latin typeface="DM Sans"/>
                <a:ea typeface="DM Sans"/>
                <a:cs typeface="DM Sans"/>
                <a:sym typeface="DM Sans"/>
              </a:rPr>
              <a:t>asincrónica. Sin embargo, su resolución es fundamental para la construcción del proyecto final.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latin typeface="DM Sans"/>
                <a:ea typeface="DM Sans"/>
                <a:cs typeface="DM Sans"/>
                <a:sym typeface="DM Sans"/>
              </a:rPr>
              <a:t>¡A practicar! </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rgbClr val="666666"/>
                </a:solidFill>
                <a:latin typeface="DM Sans"/>
                <a:ea typeface="DM Sans"/>
                <a:cs typeface="DM Sans"/>
                <a:sym typeface="DM Sans"/>
              </a:rPr>
              <a:t>Nota: Te recomendamos que descargues el archivo para que lo puedas editar</a:t>
            </a:r>
            <a:endParaRPr sz="1350">
              <a:solidFill>
                <a:srgbClr val="666666"/>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332" name="Google Shape;332;p97"/>
          <p:cNvGrpSpPr/>
          <p:nvPr/>
        </p:nvGrpSpPr>
        <p:grpSpPr>
          <a:xfrm>
            <a:off x="6728956" y="728729"/>
            <a:ext cx="702103" cy="660429"/>
            <a:chOff x="3137108" y="2467173"/>
            <a:chExt cx="738900" cy="738900"/>
          </a:xfrm>
        </p:grpSpPr>
        <p:sp>
          <p:nvSpPr>
            <p:cNvPr id="333" name="Google Shape;333;p9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9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335" name="Google Shape;335;p97"/>
          <p:cNvPicPr preferRelativeResize="0"/>
          <p:nvPr/>
        </p:nvPicPr>
        <p:blipFill>
          <a:blip r:embed="rId4">
            <a:alphaModFix/>
          </a:blip>
          <a:stretch>
            <a:fillRect/>
          </a:stretch>
        </p:blipFill>
        <p:spPr>
          <a:xfrm>
            <a:off x="7821821" y="4590000"/>
            <a:ext cx="1164379" cy="28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15"/>
          <p:cNvSpPr txBox="1"/>
          <p:nvPr/>
        </p:nvSpPr>
        <p:spPr>
          <a:xfrm>
            <a:off x="541575" y="70352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Extra</a:t>
            </a:r>
            <a:endParaRPr b="1" sz="4000">
              <a:solidFill>
                <a:schemeClr val="dk1"/>
              </a:solidFill>
              <a:latin typeface="DM Sans"/>
              <a:ea typeface="DM Sans"/>
              <a:cs typeface="DM Sans"/>
              <a:sym typeface="DM Sans"/>
            </a:endParaRPr>
          </a:p>
        </p:txBody>
      </p:sp>
      <p:grpSp>
        <p:nvGrpSpPr>
          <p:cNvPr id="527" name="Google Shape;527;p115"/>
          <p:cNvGrpSpPr/>
          <p:nvPr/>
        </p:nvGrpSpPr>
        <p:grpSpPr>
          <a:xfrm>
            <a:off x="7978551" y="153998"/>
            <a:ext cx="738900" cy="738900"/>
            <a:chOff x="473351" y="619523"/>
            <a:chExt cx="738900" cy="738900"/>
          </a:xfrm>
        </p:grpSpPr>
        <p:sp>
          <p:nvSpPr>
            <p:cNvPr id="528" name="Google Shape;528;p11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115"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30" name="Google Shape;530;p115"/>
          <p:cNvSpPr txBox="1"/>
          <p:nvPr/>
        </p:nvSpPr>
        <p:spPr>
          <a:xfrm>
            <a:off x="691625" y="2140800"/>
            <a:ext cx="7287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200">
                <a:latin typeface="DM Sans"/>
                <a:ea typeface="DM Sans"/>
                <a:cs typeface="DM Sans"/>
                <a:sym typeface="DM Sans"/>
              </a:rPr>
              <a:t>A continuación encontrarás otra serie de actividades para seguir practicando. </a:t>
            </a:r>
            <a:endParaRPr sz="220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16"/>
          <p:cNvSpPr txBox="1"/>
          <p:nvPr/>
        </p:nvSpPr>
        <p:spPr>
          <a:xfrm>
            <a:off x="1461300" y="24961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Números y cadenas de caracteres </a:t>
            </a:r>
            <a:endParaRPr b="1" i="0" sz="4000" u="none" cap="none" strike="noStrike">
              <a:solidFill>
                <a:srgbClr val="EAFF6A"/>
              </a:solidFill>
              <a:latin typeface="DM Sans"/>
              <a:ea typeface="DM Sans"/>
              <a:cs typeface="DM Sans"/>
              <a:sym typeface="DM Sans"/>
            </a:endParaRPr>
          </a:p>
        </p:txBody>
      </p:sp>
      <p:sp>
        <p:nvSpPr>
          <p:cNvPr id="536" name="Google Shape;536;p116"/>
          <p:cNvSpPr txBox="1"/>
          <p:nvPr/>
        </p:nvSpPr>
        <p:spPr>
          <a:xfrm>
            <a:off x="1461300" y="190843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1</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17"/>
          <p:cNvSpPr txBox="1"/>
          <p:nvPr/>
        </p:nvSpPr>
        <p:spPr>
          <a:xfrm>
            <a:off x="457350" y="1163400"/>
            <a:ext cx="76560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900">
                <a:solidFill>
                  <a:schemeClr val="lt1"/>
                </a:solidFill>
                <a:latin typeface="DM Sans"/>
                <a:ea typeface="DM Sans"/>
                <a:cs typeface="DM Sans"/>
                <a:sym typeface="DM Sans"/>
              </a:rPr>
              <a:t>En</a:t>
            </a:r>
            <a:r>
              <a:rPr b="0" i="0" lang="es-419" sz="1900" u="none" cap="none" strike="noStrike">
                <a:solidFill>
                  <a:schemeClr val="lt1"/>
                </a:solidFill>
                <a:latin typeface="DM Sans"/>
                <a:ea typeface="DM Sans"/>
                <a:cs typeface="DM Sans"/>
                <a:sym typeface="DM Sans"/>
              </a:rPr>
              <a:t> un</a:t>
            </a:r>
            <a:r>
              <a:rPr b="1" i="0" lang="es-419" sz="1900" u="none" cap="none" strike="noStrike">
                <a:solidFill>
                  <a:schemeClr val="lt1"/>
                </a:solidFill>
                <a:latin typeface="DM Sans"/>
                <a:ea typeface="DM Sans"/>
                <a:cs typeface="DM Sans"/>
                <a:sym typeface="DM Sans"/>
              </a:rPr>
              <a:t> promedio pesado o ponderado</a:t>
            </a:r>
            <a:r>
              <a:rPr b="0" i="0" lang="es-419" sz="1900" u="none" cap="none" strike="noStrike">
                <a:solidFill>
                  <a:schemeClr val="lt1"/>
                </a:solidFill>
                <a:latin typeface="DM Sans"/>
                <a:ea typeface="DM Sans"/>
                <a:cs typeface="DM Sans"/>
                <a:sym typeface="DM Sans"/>
              </a:rPr>
              <a:t> </a:t>
            </a:r>
            <a:r>
              <a:rPr b="1" i="0" lang="es-419" sz="1900" u="none" cap="none" strike="noStrike">
                <a:solidFill>
                  <a:srgbClr val="EAFF6A"/>
                </a:solidFill>
                <a:latin typeface="DM Sans"/>
                <a:ea typeface="DM Sans"/>
                <a:cs typeface="DM Sans"/>
                <a:sym typeface="DM Sans"/>
              </a:rPr>
              <a:t>no todos los valores tienen el mismo “peso” o valor.</a:t>
            </a:r>
            <a:endParaRPr b="1" i="0" sz="19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419" sz="1900">
                <a:solidFill>
                  <a:schemeClr val="lt1"/>
                </a:solidFill>
                <a:latin typeface="DM Sans"/>
                <a:ea typeface="DM Sans"/>
                <a:cs typeface="DM Sans"/>
                <a:sym typeface="DM Sans"/>
              </a:rPr>
              <a:t>El promedio</a:t>
            </a:r>
            <a:r>
              <a:rPr b="1" i="0" lang="es-419" sz="1900" u="none" cap="none" strike="noStrike">
                <a:solidFill>
                  <a:schemeClr val="lt1"/>
                </a:solidFill>
                <a:latin typeface="DM Sans"/>
                <a:ea typeface="DM Sans"/>
                <a:cs typeface="DM Sans"/>
                <a:sym typeface="DM Sans"/>
              </a:rPr>
              <a:t> entre 3 y 10 es:</a:t>
            </a:r>
            <a:r>
              <a:rPr b="0" i="0" lang="es-419" sz="1900" u="none" cap="none" strike="noStrike">
                <a:solidFill>
                  <a:schemeClr val="lt1"/>
                </a:solidFill>
                <a:latin typeface="DM Sans"/>
                <a:ea typeface="DM Sans"/>
                <a:cs typeface="DM Sans"/>
                <a:sym typeface="DM Sans"/>
              </a:rPr>
              <a:t>    (1.</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+ 1.</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2, este es el promedio tradicional donde todos los valores tienen un peso de 1.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00"/>
              <a:buFont typeface="Arial"/>
              <a:buNone/>
            </a:pPr>
            <a:r>
              <a:rPr b="1" i="0" lang="es-419" sz="1900" u="none" cap="none" strike="noStrike">
                <a:solidFill>
                  <a:schemeClr val="lt1"/>
                </a:solidFill>
                <a:latin typeface="DM Sans"/>
                <a:ea typeface="DM Sans"/>
                <a:cs typeface="DM Sans"/>
                <a:sym typeface="DM Sans"/>
              </a:rPr>
              <a:t>Promedio pesado entre 3 y 10 es:</a:t>
            </a:r>
            <a:r>
              <a:rPr b="0" i="0" lang="es-419" sz="1900" u="none" cap="none" strike="noStrike">
                <a:solidFill>
                  <a:schemeClr val="lt1"/>
                </a:solidFill>
                <a:latin typeface="DM Sans"/>
                <a:ea typeface="DM Sans"/>
                <a:cs typeface="DM Sans"/>
                <a:sym typeface="DM Sans"/>
              </a:rPr>
              <a:t>   (13.</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+ 2.</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15, a</a:t>
            </a:r>
            <a:r>
              <a:rPr lang="es-419" sz="1900">
                <a:solidFill>
                  <a:schemeClr val="lt1"/>
                </a:solidFill>
                <a:latin typeface="DM Sans"/>
                <a:ea typeface="DM Sans"/>
                <a:cs typeface="DM Sans"/>
                <a:sym typeface="DM Sans"/>
              </a:rPr>
              <a:t>quí</a:t>
            </a:r>
            <a:r>
              <a:rPr b="0" i="0" lang="es-419" sz="1900" u="none" cap="none" strike="noStrike">
                <a:solidFill>
                  <a:schemeClr val="lt1"/>
                </a:solidFill>
                <a:latin typeface="DM Sans"/>
                <a:ea typeface="DM Sans"/>
                <a:cs typeface="DM Sans"/>
                <a:sym typeface="DM Sans"/>
              </a:rPr>
              <a:t> vemos que el peso de 3 es 13, y el peso del 10 es 2, por lo que el 3 es más importante, se divide por la suma de los pesos. </a:t>
            </a:r>
            <a:endParaRPr b="0" i="0" sz="2300" u="none" cap="none" strike="noStrike">
              <a:solidFill>
                <a:schemeClr val="lt1"/>
              </a:solidFill>
              <a:latin typeface="DM Sans"/>
              <a:ea typeface="DM Sans"/>
              <a:cs typeface="DM Sans"/>
              <a:sym typeface="DM Sans"/>
            </a:endParaRPr>
          </a:p>
        </p:txBody>
      </p:sp>
      <p:grpSp>
        <p:nvGrpSpPr>
          <p:cNvPr id="542" name="Google Shape;542;p117"/>
          <p:cNvGrpSpPr/>
          <p:nvPr/>
        </p:nvGrpSpPr>
        <p:grpSpPr>
          <a:xfrm>
            <a:off x="457338" y="468286"/>
            <a:ext cx="431100" cy="431100"/>
            <a:chOff x="4616400" y="1950761"/>
            <a:chExt cx="431100" cy="431100"/>
          </a:xfrm>
        </p:grpSpPr>
        <p:sp>
          <p:nvSpPr>
            <p:cNvPr id="543" name="Google Shape;543;p117"/>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117"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545" name="Google Shape;545;p117"/>
          <p:cNvSpPr txBox="1"/>
          <p:nvPr/>
        </p:nvSpPr>
        <p:spPr>
          <a:xfrm>
            <a:off x="930550" y="468275"/>
            <a:ext cx="484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
        <p:nvSpPr>
          <p:cNvPr id="546" name="Google Shape;546;p117"/>
          <p:cNvSpPr txBox="1"/>
          <p:nvPr/>
        </p:nvSpPr>
        <p:spPr>
          <a:xfrm>
            <a:off x="645750" y="4372600"/>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latin typeface="DM Sans"/>
                <a:ea typeface="DM Sans"/>
                <a:cs typeface="DM Sans"/>
                <a:sym typeface="DM Sans"/>
              </a:rPr>
              <a:t>Este recordatorio te ayudará en la resolución de la actividad.</a:t>
            </a:r>
            <a:endParaRPr>
              <a:solidFill>
                <a:schemeClr val="lt1"/>
              </a:solidFill>
              <a:latin typeface="DM Sans"/>
              <a:ea typeface="DM Sans"/>
              <a:cs typeface="DM Sans"/>
              <a:sym typeface="DM Sans"/>
            </a:endParaRPr>
          </a:p>
        </p:txBody>
      </p:sp>
      <p:sp>
        <p:nvSpPr>
          <p:cNvPr id="547" name="Google Shape;547;p117"/>
          <p:cNvSpPr/>
          <p:nvPr/>
        </p:nvSpPr>
        <p:spPr>
          <a:xfrm>
            <a:off x="581325" y="4359975"/>
            <a:ext cx="5244600" cy="429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18"/>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553" name="Google Shape;553;p118"/>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54" name="Google Shape;554;p118"/>
          <p:cNvGrpSpPr/>
          <p:nvPr/>
        </p:nvGrpSpPr>
        <p:grpSpPr>
          <a:xfrm>
            <a:off x="7985187" y="266059"/>
            <a:ext cx="660429" cy="660429"/>
            <a:chOff x="5323100" y="2467173"/>
            <a:chExt cx="738900" cy="738900"/>
          </a:xfrm>
        </p:grpSpPr>
        <p:sp>
          <p:nvSpPr>
            <p:cNvPr id="555" name="Google Shape;555;p11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6" name="Google Shape;556;p11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557" name="Google Shape;557;p11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58" name="Google Shape;558;p118"/>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559" name="Google Shape;559;p118"/>
          <p:cNvSpPr txBox="1"/>
          <p:nvPr/>
        </p:nvSpPr>
        <p:spPr>
          <a:xfrm>
            <a:off x="580075" y="2374750"/>
            <a:ext cx="8086200" cy="232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Trabajas en Coderhouse y te piden crear un programa que calcule la nota final de estudiantes del curso de Python. La nota final se calcula basándonos en tres notas previas de las cuales, cada una corresponde un porcentaje distinto de la nota final. Los porcentajes se detallan a continuación: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latin typeface="DM Sans"/>
                <a:ea typeface="DM Sans"/>
                <a:cs typeface="DM Sans"/>
                <a:sym typeface="DM Sans"/>
              </a:rPr>
              <a:t>Los porcentajes asociados que debemos considerar de cada nota se detallan a continuación: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cuenta como el 20%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cuenta como el 30%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cuenta como el 50% de la nota final</a:t>
            </a:r>
            <a:endParaRPr sz="1350" u="sng">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19"/>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565" name="Google Shape;565;p119"/>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66" name="Google Shape;566;p119"/>
          <p:cNvGrpSpPr/>
          <p:nvPr/>
        </p:nvGrpSpPr>
        <p:grpSpPr>
          <a:xfrm>
            <a:off x="7985187" y="266059"/>
            <a:ext cx="660429" cy="660429"/>
            <a:chOff x="5323100" y="2467173"/>
            <a:chExt cx="738900" cy="738900"/>
          </a:xfrm>
        </p:grpSpPr>
        <p:sp>
          <p:nvSpPr>
            <p:cNvPr id="567" name="Google Shape;567;p11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68" name="Google Shape;568;p119"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569" name="Google Shape;569;p11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70" name="Google Shape;570;p119"/>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571" name="Google Shape;571;p119"/>
          <p:cNvSpPr txBox="1"/>
          <p:nvPr/>
        </p:nvSpPr>
        <p:spPr>
          <a:xfrm>
            <a:off x="580075" y="2560850"/>
            <a:ext cx="81882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Tener en cuenta los temas vistos en la clase 1: números, print, input, variables, operaciones matemáticas, cadena de texto.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datos deben guardarse en variables y deben ser dinámicos por medio de input.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350" u="sng">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20"/>
          <p:cNvSpPr txBox="1"/>
          <p:nvPr/>
        </p:nvSpPr>
        <p:spPr>
          <a:xfrm>
            <a:off x="1461300" y="2496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Listas y tuplas</a:t>
            </a:r>
            <a:endParaRPr b="1" i="0" sz="4000" u="none" cap="none" strike="noStrike">
              <a:solidFill>
                <a:srgbClr val="EAFF6A"/>
              </a:solidFill>
              <a:latin typeface="DM Sans"/>
              <a:ea typeface="DM Sans"/>
              <a:cs typeface="DM Sans"/>
              <a:sym typeface="DM Sans"/>
            </a:endParaRPr>
          </a:p>
        </p:txBody>
      </p:sp>
      <p:sp>
        <p:nvSpPr>
          <p:cNvPr id="577" name="Google Shape;577;p120"/>
          <p:cNvSpPr txBox="1"/>
          <p:nvPr/>
        </p:nvSpPr>
        <p:spPr>
          <a:xfrm>
            <a:off x="1461300" y="190843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2</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2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583" name="Google Shape;583;p12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84" name="Google Shape;584;p121"/>
          <p:cNvGrpSpPr/>
          <p:nvPr/>
        </p:nvGrpSpPr>
        <p:grpSpPr>
          <a:xfrm>
            <a:off x="7985187" y="266059"/>
            <a:ext cx="660429" cy="660429"/>
            <a:chOff x="5323100" y="2467173"/>
            <a:chExt cx="738900" cy="738900"/>
          </a:xfrm>
        </p:grpSpPr>
        <p:sp>
          <p:nvSpPr>
            <p:cNvPr id="585" name="Google Shape;585;p12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86" name="Google Shape;586;p121"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587" name="Google Shape;587;p12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88" name="Google Shape;588;p121"/>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589" name="Google Shape;589;p121"/>
          <p:cNvSpPr txBox="1"/>
          <p:nvPr/>
        </p:nvSpPr>
        <p:spPr>
          <a:xfrm>
            <a:off x="457725" y="2158800"/>
            <a:ext cx="8086200" cy="176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y 5.</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un link a su Colabs o descargando la Guía para poder editarla. </a:t>
            </a:r>
            <a:endParaRPr sz="1350" u="sng">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22"/>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595" name="Google Shape;595;p12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96" name="Google Shape;596;p122"/>
          <p:cNvGrpSpPr/>
          <p:nvPr/>
        </p:nvGrpSpPr>
        <p:grpSpPr>
          <a:xfrm>
            <a:off x="7985187" y="266059"/>
            <a:ext cx="660429" cy="660429"/>
            <a:chOff x="5323100" y="2467173"/>
            <a:chExt cx="738900" cy="738900"/>
          </a:xfrm>
        </p:grpSpPr>
        <p:sp>
          <p:nvSpPr>
            <p:cNvPr id="597" name="Google Shape;597;p12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98" name="Google Shape;598;p12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599" name="Google Shape;599;p122"/>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00" name="Google Shape;600;p12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01" name="Google Shape;601;p122"/>
          <p:cNvSpPr txBox="1"/>
          <p:nvPr/>
        </p:nvSpPr>
        <p:spPr>
          <a:xfrm>
            <a:off x="457350" y="1527175"/>
            <a:ext cx="80862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I</a:t>
            </a:r>
            <a:r>
              <a:rPr lang="es-419" sz="1350">
                <a:solidFill>
                  <a:schemeClr val="dk1"/>
                </a:solidFill>
                <a:latin typeface="DM Sans"/>
                <a:ea typeface="DM Sans"/>
                <a:cs typeface="DM Sans"/>
                <a:sym typeface="DM Sans"/>
              </a:rPr>
              <a:t>dentifica el tipo de dato (int, float, string, list o touple) de los siguientes valores literales.</a:t>
            </a:r>
            <a:endParaRPr sz="1350" u="sng">
              <a:solidFill>
                <a:schemeClr val="dk1"/>
              </a:solidFill>
              <a:latin typeface="DM Sans"/>
              <a:ea typeface="DM Sans"/>
              <a:cs typeface="DM Sans"/>
              <a:sym typeface="DM Sans"/>
            </a:endParaRPr>
          </a:p>
        </p:txBody>
      </p:sp>
      <p:graphicFrame>
        <p:nvGraphicFramePr>
          <p:cNvPr id="602" name="Google Shape;602;p122"/>
          <p:cNvGraphicFramePr/>
          <p:nvPr/>
        </p:nvGraphicFramePr>
        <p:xfrm>
          <a:off x="1371600" y="1975875"/>
          <a:ext cx="3000000" cy="3000000"/>
        </p:xfrm>
        <a:graphic>
          <a:graphicData uri="http://schemas.openxmlformats.org/drawingml/2006/table">
            <a:tbl>
              <a:tblPr>
                <a:noFill/>
                <a:tableStyleId>{6A7BDCD6-4C6D-43F5-BA25-DD38D7A677E8}</a:tableStyleId>
              </a:tblPr>
              <a:tblGrid>
                <a:gridCol w="2977325"/>
                <a:gridCol w="2977325"/>
              </a:tblGrid>
              <a:tr h="274875">
                <a:tc>
                  <a:txBody>
                    <a:bodyPr/>
                    <a:lstStyle/>
                    <a:p>
                      <a:pPr indent="0" lvl="0" marL="0" rtl="0" algn="l">
                        <a:spcBef>
                          <a:spcPts val="0"/>
                        </a:spcBef>
                        <a:spcAft>
                          <a:spcPts val="0"/>
                        </a:spcAft>
                        <a:buNone/>
                      </a:pPr>
                      <a:r>
                        <a:rPr b="1" lang="es-419" sz="1100">
                          <a:solidFill>
                            <a:srgbClr val="393B43"/>
                          </a:solidFill>
                          <a:latin typeface="DM Sans"/>
                          <a:ea typeface="DM Sans"/>
                          <a:cs typeface="DM Sans"/>
                          <a:sym typeface="DM Sans"/>
                        </a:rPr>
                        <a:t>Dato</a:t>
                      </a:r>
                      <a:endParaRPr b="1" sz="1100">
                        <a:solidFill>
                          <a:srgbClr val="393B43"/>
                        </a:solidFill>
                        <a:latin typeface="DM Sans"/>
                        <a:ea typeface="DM Sans"/>
                        <a:cs typeface="DM Sans"/>
                        <a:sym typeface="DM Sans"/>
                      </a:endParaRPr>
                    </a:p>
                  </a:txBody>
                  <a:tcPr marT="63500" marB="63500" marR="63500" marL="63500">
                    <a:solidFill>
                      <a:srgbClr val="EAFF6A"/>
                    </a:solidFill>
                  </a:tcPr>
                </a:tc>
                <a:tc>
                  <a:txBody>
                    <a:bodyPr/>
                    <a:lstStyle/>
                    <a:p>
                      <a:pPr indent="0" lvl="0" marL="0" rtl="0" algn="l">
                        <a:spcBef>
                          <a:spcPts val="0"/>
                        </a:spcBef>
                        <a:spcAft>
                          <a:spcPts val="0"/>
                        </a:spcAft>
                        <a:buNone/>
                      </a:pPr>
                      <a:r>
                        <a:rPr b="1" lang="es-419" sz="1100">
                          <a:solidFill>
                            <a:srgbClr val="393B43"/>
                          </a:solidFill>
                          <a:latin typeface="DM Sans"/>
                          <a:ea typeface="DM Sans"/>
                          <a:cs typeface="DM Sans"/>
                          <a:sym typeface="DM Sans"/>
                        </a:rPr>
                        <a:t>Tipo de datos</a:t>
                      </a:r>
                      <a:endParaRPr b="1" sz="1100">
                        <a:solidFill>
                          <a:srgbClr val="393B43"/>
                        </a:solidFill>
                        <a:latin typeface="DM Sans"/>
                        <a:ea typeface="DM Sans"/>
                        <a:cs typeface="DM Sans"/>
                        <a:sym typeface="DM Sans"/>
                      </a:endParaRPr>
                    </a:p>
                  </a:txBody>
                  <a:tcPr marT="63500" marB="63500" marR="63500" marL="63500">
                    <a:solidFill>
                      <a:srgbClr val="EAFF6A"/>
                    </a:solidFill>
                  </a:tcPr>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"Hola Mundo"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 10, 100]</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-25</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(8, 100, -12)</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1.167</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["Hola", "Mundo"]</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 -5, "Hola!")</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23"/>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08" name="Google Shape;608;p12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09" name="Google Shape;609;p123"/>
          <p:cNvGrpSpPr/>
          <p:nvPr/>
        </p:nvGrpSpPr>
        <p:grpSpPr>
          <a:xfrm>
            <a:off x="7985187" y="266059"/>
            <a:ext cx="660429" cy="660429"/>
            <a:chOff x="5323100" y="2467173"/>
            <a:chExt cx="738900" cy="738900"/>
          </a:xfrm>
        </p:grpSpPr>
        <p:sp>
          <p:nvSpPr>
            <p:cNvPr id="610" name="Google Shape;610;p12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11" name="Google Shape;611;p12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12" name="Google Shape;612;p123"/>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13" name="Google Shape;613;p12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14" name="Google Shape;614;p123"/>
          <p:cNvSpPr txBox="1"/>
          <p:nvPr/>
        </p:nvSpPr>
        <p:spPr>
          <a:xfrm>
            <a:off x="457725" y="1576725"/>
            <a:ext cx="8086200" cy="257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2)</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Determina mentalmente (sin programar) el resultado que aparecerá por pantalla a partir de las siguientes variables: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u="sng">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a = 10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b = -5</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 = "Hola"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 = [1, 2, 3]</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 (4,5,6)</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u="sng">
              <a:solidFill>
                <a:schemeClr val="dk1"/>
              </a:solidFill>
              <a:latin typeface="DM Sans"/>
              <a:ea typeface="DM Sans"/>
              <a:cs typeface="DM Sans"/>
              <a:sym typeface="DM Sans"/>
            </a:endParaRPr>
          </a:p>
          <a:p>
            <a:pPr indent="0" lvl="0" marL="0" rtl="0" algn="r">
              <a:lnSpc>
                <a:spcPct val="100000"/>
              </a:lnSpc>
              <a:spcBef>
                <a:spcPts val="800"/>
              </a:spcBef>
              <a:spcAft>
                <a:spcPts val="800"/>
              </a:spcAft>
              <a:buNone/>
            </a:pPr>
            <a:r>
              <a:t/>
            </a:r>
            <a:endParaRPr sz="1350" u="sng">
              <a:solidFill>
                <a:schemeClr val="dk1"/>
              </a:solidFill>
              <a:latin typeface="DM Sans"/>
              <a:ea typeface="DM Sans"/>
              <a:cs typeface="DM Sans"/>
              <a:sym typeface="DM Sans"/>
            </a:endParaRPr>
          </a:p>
        </p:txBody>
      </p:sp>
      <p:sp>
        <p:nvSpPr>
          <p:cNvPr id="615" name="Google Shape;615;p123"/>
          <p:cNvSpPr txBox="1"/>
          <p:nvPr/>
        </p:nvSpPr>
        <p:spPr>
          <a:xfrm>
            <a:off x="4064675" y="3628775"/>
            <a:ext cx="1016700" cy="823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24"/>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21" name="Google Shape;621;p12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22" name="Google Shape;622;p124"/>
          <p:cNvGrpSpPr/>
          <p:nvPr/>
        </p:nvGrpSpPr>
        <p:grpSpPr>
          <a:xfrm>
            <a:off x="7985187" y="266059"/>
            <a:ext cx="660429" cy="660429"/>
            <a:chOff x="5323100" y="2467173"/>
            <a:chExt cx="738900" cy="738900"/>
          </a:xfrm>
        </p:grpSpPr>
        <p:sp>
          <p:nvSpPr>
            <p:cNvPr id="623" name="Google Shape;623;p12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24" name="Google Shape;624;p12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25" name="Google Shape;625;p124"/>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26" name="Google Shape;626;p12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aphicFrame>
        <p:nvGraphicFramePr>
          <p:cNvPr id="627" name="Google Shape;627;p124"/>
          <p:cNvGraphicFramePr/>
          <p:nvPr/>
        </p:nvGraphicFramePr>
        <p:xfrm>
          <a:off x="1082950" y="1527175"/>
          <a:ext cx="3000000" cy="3000000"/>
        </p:xfrm>
        <a:graphic>
          <a:graphicData uri="http://schemas.openxmlformats.org/drawingml/2006/table">
            <a:tbl>
              <a:tblPr>
                <a:noFill/>
                <a:tableStyleId>{6A7BDCD6-4C6D-43F5-BA25-DD38D7A677E8}</a:tableStyleId>
              </a:tblPr>
              <a:tblGrid>
                <a:gridCol w="3082425"/>
                <a:gridCol w="3082425"/>
              </a:tblGrid>
              <a:tr h="12700">
                <a:tc>
                  <a:txBody>
                    <a:bodyPr/>
                    <a:lstStyle/>
                    <a:p>
                      <a:pPr indent="0" lvl="0" marL="0" rtl="0" algn="l">
                        <a:spcBef>
                          <a:spcPts val="0"/>
                        </a:spcBef>
                        <a:spcAft>
                          <a:spcPts val="0"/>
                        </a:spcAft>
                        <a:buNone/>
                      </a:pPr>
                      <a:r>
                        <a:rPr b="1" lang="es-419" sz="1100">
                          <a:solidFill>
                            <a:srgbClr val="393B43"/>
                          </a:solidFill>
                          <a:highlight>
                            <a:srgbClr val="EAFF6A"/>
                          </a:highlight>
                          <a:latin typeface="DM Sans"/>
                          <a:ea typeface="DM Sans"/>
                          <a:cs typeface="DM Sans"/>
                          <a:sym typeface="DM Sans"/>
                        </a:rPr>
                        <a:t>Ejecutar</a:t>
                      </a:r>
                      <a:endParaRPr b="1" sz="1100">
                        <a:solidFill>
                          <a:srgbClr val="393B43"/>
                        </a:solidFill>
                        <a:highlight>
                          <a:srgbClr val="EAFF6A"/>
                        </a:highlight>
                        <a:latin typeface="DM Sans"/>
                        <a:ea typeface="DM Sans"/>
                        <a:cs typeface="DM Sans"/>
                        <a:sym typeface="DM Sans"/>
                      </a:endParaRPr>
                    </a:p>
                  </a:txBody>
                  <a:tcPr marT="63500" marB="63500" marR="63500" marL="63500">
                    <a:solidFill>
                      <a:srgbClr val="EAFF6A"/>
                    </a:solidFill>
                  </a:tcPr>
                </a:tc>
                <a:tc>
                  <a:txBody>
                    <a:bodyPr/>
                    <a:lstStyle/>
                    <a:p>
                      <a:pPr indent="0" lvl="0" marL="0" rtl="0" algn="l">
                        <a:spcBef>
                          <a:spcPts val="0"/>
                        </a:spcBef>
                        <a:spcAft>
                          <a:spcPts val="0"/>
                        </a:spcAft>
                        <a:buNone/>
                      </a:pPr>
                      <a:r>
                        <a:rPr b="1" lang="es-419" sz="1100">
                          <a:solidFill>
                            <a:srgbClr val="393B43"/>
                          </a:solidFill>
                          <a:highlight>
                            <a:srgbClr val="EAFF6A"/>
                          </a:highlight>
                          <a:latin typeface="DM Sans"/>
                          <a:ea typeface="DM Sans"/>
                          <a:cs typeface="DM Sans"/>
                          <a:sym typeface="DM Sans"/>
                        </a:rPr>
                        <a:t>Resultado</a:t>
                      </a:r>
                      <a:endParaRPr b="1" sz="1100">
                        <a:solidFill>
                          <a:srgbClr val="393B43"/>
                        </a:solidFill>
                        <a:highlight>
                          <a:srgbClr val="EAFF6A"/>
                        </a:highlight>
                        <a:latin typeface="DM Sans"/>
                        <a:ea typeface="DM Sans"/>
                        <a:cs typeface="DM Sans"/>
                        <a:sym typeface="DM Sans"/>
                      </a:endParaRPr>
                    </a:p>
                  </a:txBody>
                  <a:tcPr marT="63500" marB="63500" marR="63500" marL="63500">
                    <a:solidFill>
                      <a:srgbClr val="EAFF6A"/>
                    </a:solidFill>
                  </a:tcPr>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print(a * 5)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print(a - b)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 + "Mundo")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 * 2)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print(c[-1])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print(c[1:])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print(d + d)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print(e[1])</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print(e+(7,8,9))</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98"/>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341" name="Google Shape;341;p98"/>
          <p:cNvSpPr txBox="1"/>
          <p:nvPr/>
        </p:nvSpPr>
        <p:spPr>
          <a:xfrm>
            <a:off x="473350" y="2306975"/>
            <a:ext cx="2190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342" name="Google Shape;342;p98"/>
          <p:cNvSpPr txBox="1"/>
          <p:nvPr/>
        </p:nvSpPr>
        <p:spPr>
          <a:xfrm>
            <a:off x="473350" y="2686150"/>
            <a:ext cx="32985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Ayudan a poner en práctica los conceptos y la teoría vista en clase. No deben ser subidas a la plataforma y se desarrollan en la clase sincrónica.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¿Dónde las encontraré?</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En las clases identificadas correspondientemente.</a:t>
            </a:r>
            <a:endParaRPr sz="1200">
              <a:solidFill>
                <a:schemeClr val="dk1"/>
              </a:solidFill>
              <a:latin typeface="DM Sans"/>
              <a:ea typeface="DM Sans"/>
              <a:cs typeface="DM Sans"/>
              <a:sym typeface="DM Sans"/>
            </a:endParaRPr>
          </a:p>
        </p:txBody>
      </p:sp>
      <p:grpSp>
        <p:nvGrpSpPr>
          <p:cNvPr id="343" name="Google Shape;343;p98"/>
          <p:cNvGrpSpPr/>
          <p:nvPr/>
        </p:nvGrpSpPr>
        <p:grpSpPr>
          <a:xfrm>
            <a:off x="1199056" y="1568073"/>
            <a:ext cx="738900" cy="738900"/>
            <a:chOff x="974706" y="2467173"/>
            <a:chExt cx="738900" cy="738900"/>
          </a:xfrm>
        </p:grpSpPr>
        <p:sp>
          <p:nvSpPr>
            <p:cNvPr id="344" name="Google Shape;344;p9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9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pic>
        <p:nvPicPr>
          <p:cNvPr id="346" name="Google Shape;346;p98"/>
          <p:cNvPicPr preferRelativeResize="0"/>
          <p:nvPr/>
        </p:nvPicPr>
        <p:blipFill>
          <a:blip r:embed="rId4">
            <a:alphaModFix/>
          </a:blip>
          <a:stretch>
            <a:fillRect/>
          </a:stretch>
        </p:blipFill>
        <p:spPr>
          <a:xfrm>
            <a:off x="3923800" y="1848775"/>
            <a:ext cx="4299700" cy="2389450"/>
          </a:xfrm>
          <a:prstGeom prst="rect">
            <a:avLst/>
          </a:prstGeom>
          <a:noFill/>
          <a:ln cap="flat" cmpd="sng" w="19050">
            <a:solidFill>
              <a:srgbClr val="EAFF6A"/>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25"/>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33" name="Google Shape;633;p12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34" name="Google Shape;634;p125"/>
          <p:cNvGrpSpPr/>
          <p:nvPr/>
        </p:nvGrpSpPr>
        <p:grpSpPr>
          <a:xfrm>
            <a:off x="7985187" y="266059"/>
            <a:ext cx="660429" cy="660429"/>
            <a:chOff x="5323100" y="2467173"/>
            <a:chExt cx="738900" cy="738900"/>
          </a:xfrm>
        </p:grpSpPr>
        <p:sp>
          <p:nvSpPr>
            <p:cNvPr id="635" name="Google Shape;635;p12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36" name="Google Shape;636;p12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37" name="Google Shape;637;p12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38" name="Google Shape;638;p125"/>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39" name="Google Shape;639;p125"/>
          <p:cNvSpPr txBox="1"/>
          <p:nvPr/>
        </p:nvSpPr>
        <p:spPr>
          <a:xfrm>
            <a:off x="580075" y="1820650"/>
            <a:ext cx="7636500" cy="288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3) </a:t>
            </a:r>
            <a:r>
              <a:rPr lang="es-419" sz="1350">
                <a:solidFill>
                  <a:schemeClr val="dk1"/>
                </a:solidFill>
                <a:latin typeface="DM Sans"/>
                <a:ea typeface="DM Sans"/>
                <a:cs typeface="DM Sans"/>
                <a:sym typeface="DM Sans"/>
              </a:rPr>
              <a:t>El siguiente código pretende realizar una media entre 3 números, pero no funciona correctamente. ¿Eres capaz de identificar el problema y solucionarlo?</a:t>
            </a:r>
            <a:endParaRPr sz="1350">
              <a:solidFill>
                <a:schemeClr val="dk1"/>
              </a:solidFill>
              <a:latin typeface="DM Sans"/>
              <a:ea typeface="DM Sans"/>
              <a:cs typeface="DM Sans"/>
              <a:sym typeface="DM Sans"/>
            </a:endParaRPr>
          </a:p>
          <a:p>
            <a:pPr indent="0" lvl="0" marL="0" rtl="0" algn="r">
              <a:lnSpc>
                <a:spcPct val="121429"/>
              </a:lnSpc>
              <a:spcBef>
                <a:spcPts val="0"/>
              </a:spcBef>
              <a:spcAft>
                <a:spcPts val="0"/>
              </a:spcAft>
              <a:buNone/>
            </a:pPr>
            <a:r>
              <a:t/>
            </a:r>
            <a:endParaRPr sz="1350">
              <a:solidFill>
                <a:srgbClr val="303F9F"/>
              </a:solidFill>
              <a:latin typeface="DM Sans"/>
              <a:ea typeface="DM Sans"/>
              <a:cs typeface="DM Sans"/>
              <a:sym typeface="DM Sans"/>
            </a:endParaRPr>
          </a:p>
          <a:p>
            <a:pPr indent="0" lvl="0" marL="0" rtl="0" algn="l">
              <a:lnSpc>
                <a:spcPct val="121429"/>
              </a:lnSpc>
              <a:spcBef>
                <a:spcPts val="0"/>
              </a:spcBef>
              <a:spcAft>
                <a:spcPts val="0"/>
              </a:spcAft>
              <a:buNone/>
            </a:pPr>
            <a:r>
              <a:rPr lang="es-419" sz="1350">
                <a:solidFill>
                  <a:srgbClr val="303F9F"/>
                </a:solidFill>
                <a:latin typeface="DM Sans"/>
                <a:ea typeface="DM Sans"/>
                <a:cs typeface="DM Sans"/>
                <a:sym typeface="DM Sans"/>
              </a:rPr>
              <a:t>In [1]:</a:t>
            </a:r>
            <a:endParaRPr sz="1350">
              <a:solidFill>
                <a:srgbClr val="303F9F"/>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numero_1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9</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numero_2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3</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numero_3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6</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media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numero_1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numero_2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numero_3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3</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rgbClr val="008000"/>
                </a:solidFill>
                <a:latin typeface="DM Sans"/>
                <a:ea typeface="DM Sans"/>
                <a:cs typeface="DM Sans"/>
                <a:sym typeface="DM Sans"/>
              </a:rPr>
              <a:t>print</a:t>
            </a:r>
            <a:r>
              <a:rPr lang="es-419" sz="1350">
                <a:solidFill>
                  <a:schemeClr val="dk1"/>
                </a:solidFill>
                <a:latin typeface="DM Sans"/>
                <a:ea typeface="DM Sans"/>
                <a:cs typeface="DM Sans"/>
                <a:sym typeface="DM Sans"/>
              </a:rPr>
              <a:t>(</a:t>
            </a:r>
            <a:r>
              <a:rPr lang="es-419" sz="1350">
                <a:solidFill>
                  <a:srgbClr val="BA2121"/>
                </a:solidFill>
                <a:latin typeface="DM Sans"/>
                <a:ea typeface="DM Sans"/>
                <a:cs typeface="DM Sans"/>
                <a:sym typeface="DM Sans"/>
              </a:rPr>
              <a:t>"La nota media es"</a:t>
            </a:r>
            <a:r>
              <a:rPr lang="es-419" sz="1350">
                <a:solidFill>
                  <a:schemeClr val="dk1"/>
                </a:solidFill>
                <a:latin typeface="DM Sans"/>
                <a:ea typeface="DM Sans"/>
                <a:cs typeface="DM Sans"/>
                <a:sym typeface="DM Sans"/>
              </a:rPr>
              <a:t>, media)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La nota media es 14.0</a:t>
            </a:r>
            <a:endParaRPr sz="135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2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45" name="Google Shape;645;p126"/>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46" name="Google Shape;646;p126"/>
          <p:cNvGrpSpPr/>
          <p:nvPr/>
        </p:nvGrpSpPr>
        <p:grpSpPr>
          <a:xfrm>
            <a:off x="7985187" y="266059"/>
            <a:ext cx="660429" cy="660429"/>
            <a:chOff x="5323100" y="2467173"/>
            <a:chExt cx="738900" cy="738900"/>
          </a:xfrm>
        </p:grpSpPr>
        <p:sp>
          <p:nvSpPr>
            <p:cNvPr id="647" name="Google Shape;647;p12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48" name="Google Shape;648;p126"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49" name="Google Shape;649;p12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50" name="Google Shape;650;p126"/>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51" name="Google Shape;651;p126"/>
          <p:cNvSpPr txBox="1"/>
          <p:nvPr/>
        </p:nvSpPr>
        <p:spPr>
          <a:xfrm>
            <a:off x="580075" y="1820650"/>
            <a:ext cx="7636500" cy="29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4</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A partir del ejercicio anterior, desarrolla un programa para calcular la nota final. Para ello vamos a suponer que cada número es una nota y que queremos obtener la nota media. Cada nota tiene un valor porcentual: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primera nota vale un 15% del total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segunda nota vale un 35% del total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tercera nota vale un 50% del total</a:t>
            </a:r>
            <a:endParaRPr sz="1350">
              <a:solidFill>
                <a:schemeClr val="dk1"/>
              </a:solidFill>
              <a:latin typeface="DM Sans"/>
              <a:ea typeface="DM Sans"/>
              <a:cs typeface="DM Sans"/>
              <a:sym typeface="DM Sans"/>
            </a:endParaRPr>
          </a:p>
          <a:p>
            <a:pPr indent="0" lvl="0" marL="0" rtl="0" algn="l">
              <a:lnSpc>
                <a:spcPct val="115000"/>
              </a:lnSpc>
              <a:spcBef>
                <a:spcPts val="1100"/>
              </a:spcBef>
              <a:spcAft>
                <a:spcPts val="0"/>
              </a:spcAft>
              <a:buNone/>
            </a:pPr>
            <a:r>
              <a:rPr b="1" lang="es-419" sz="1350">
                <a:solidFill>
                  <a:schemeClr val="dk1"/>
                </a:solidFill>
                <a:latin typeface="DM Sans"/>
                <a:ea typeface="DM Sans"/>
                <a:cs typeface="DM Sans"/>
                <a:sym typeface="DM Sans"/>
              </a:rPr>
              <a:t>Ejemplos:</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 10</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 7</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 4</a:t>
            </a:r>
            <a:endParaRPr b="1"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2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57" name="Google Shape;657;p127"/>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58" name="Google Shape;658;p127"/>
          <p:cNvGrpSpPr/>
          <p:nvPr/>
        </p:nvGrpSpPr>
        <p:grpSpPr>
          <a:xfrm>
            <a:off x="7985187" y="266059"/>
            <a:ext cx="660429" cy="660429"/>
            <a:chOff x="5323100" y="2467173"/>
            <a:chExt cx="738900" cy="738900"/>
          </a:xfrm>
        </p:grpSpPr>
        <p:sp>
          <p:nvSpPr>
            <p:cNvPr id="659" name="Google Shape;659;p12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60" name="Google Shape;660;p12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61" name="Google Shape;661;p12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62" name="Google Shape;662;p127"/>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63" name="Google Shape;663;p127"/>
          <p:cNvSpPr txBox="1"/>
          <p:nvPr/>
        </p:nvSpPr>
        <p:spPr>
          <a:xfrm>
            <a:off x="580075" y="1820650"/>
            <a:ext cx="7636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5</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La siguiente matriz (o lista con listas anidadas) debe cumplir una condición: en cada fila el cuarto elemento siempre debe ser el resultado de sumar los tres primeros. ¿Eres capaz de modificar las sumas incorrectas utilizando la técnica del slicing?</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función llamada sum(lista) devuelve una suma de todos los elementos de la lista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664" name="Google Shape;664;p127"/>
          <p:cNvSpPr txBox="1"/>
          <p:nvPr/>
        </p:nvSpPr>
        <p:spPr>
          <a:xfrm>
            <a:off x="4064675" y="3628775"/>
            <a:ext cx="1016700" cy="823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28"/>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670" name="Google Shape;670;p128"/>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71" name="Google Shape;671;p128"/>
          <p:cNvGrpSpPr/>
          <p:nvPr/>
        </p:nvGrpSpPr>
        <p:grpSpPr>
          <a:xfrm>
            <a:off x="7985187" y="266059"/>
            <a:ext cx="660429" cy="660429"/>
            <a:chOff x="5323100" y="2467173"/>
            <a:chExt cx="738900" cy="738900"/>
          </a:xfrm>
        </p:grpSpPr>
        <p:sp>
          <p:nvSpPr>
            <p:cNvPr id="672" name="Google Shape;672;p12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3" name="Google Shape;673;p12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74" name="Google Shape;674;p12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75" name="Google Shape;675;p128"/>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676" name="Google Shape;676;p128"/>
          <p:cNvSpPr txBox="1"/>
          <p:nvPr/>
        </p:nvSpPr>
        <p:spPr>
          <a:xfrm>
            <a:off x="580075" y="1515850"/>
            <a:ext cx="76365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Partirás de: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matriz = [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5, 1],</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[2, 1, 2],</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[3, 0, 1],</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4, 4]</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Debes llegar a: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matriz = [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5, 1, 7],</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[2, 1, 2, 5],</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[3, 0, 1, 4],</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4, 4, 9]</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29"/>
          <p:cNvSpPr txBox="1"/>
          <p:nvPr/>
        </p:nvSpPr>
        <p:spPr>
          <a:xfrm>
            <a:off x="1325100" y="2252975"/>
            <a:ext cx="6493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 Controladores de Flujo 2</a:t>
            </a:r>
            <a:endParaRPr b="1" i="0" sz="4000" u="none" cap="none" strike="noStrike">
              <a:solidFill>
                <a:srgbClr val="EAFF6A"/>
              </a:solidFill>
              <a:latin typeface="DM Sans"/>
              <a:ea typeface="DM Sans"/>
              <a:cs typeface="DM Sans"/>
              <a:sym typeface="DM Sans"/>
            </a:endParaRPr>
          </a:p>
        </p:txBody>
      </p:sp>
      <p:sp>
        <p:nvSpPr>
          <p:cNvPr id="682" name="Google Shape;682;p12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05</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3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t>
            </a:r>
            <a:r>
              <a:rPr b="1" lang="es-419" sz="4000">
                <a:solidFill>
                  <a:schemeClr val="dk1"/>
                </a:solidFill>
                <a:latin typeface="DM Sans"/>
                <a:ea typeface="DM Sans"/>
                <a:cs typeface="DM Sans"/>
                <a:sym typeface="DM Sans"/>
              </a:rPr>
              <a:t>Instrucciones e iteración</a:t>
            </a:r>
            <a:r>
              <a:rPr b="1" lang="es-419"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pic>
        <p:nvPicPr>
          <p:cNvPr id="688" name="Google Shape;688;p13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89" name="Google Shape;689;p130"/>
          <p:cNvGrpSpPr/>
          <p:nvPr/>
        </p:nvGrpSpPr>
        <p:grpSpPr>
          <a:xfrm>
            <a:off x="7985187" y="266059"/>
            <a:ext cx="660429" cy="660429"/>
            <a:chOff x="5323100" y="2467173"/>
            <a:chExt cx="738900" cy="738900"/>
          </a:xfrm>
        </p:grpSpPr>
        <p:sp>
          <p:nvSpPr>
            <p:cNvPr id="690" name="Google Shape;690;p13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91" name="Google Shape;691;p13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92" name="Google Shape;692;p13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93" name="Google Shape;693;p130"/>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694" name="Google Shape;694;p130"/>
          <p:cNvSpPr txBox="1"/>
          <p:nvPr/>
        </p:nvSpPr>
        <p:spPr>
          <a:xfrm>
            <a:off x="457725" y="2158800"/>
            <a:ext cx="8086200" cy="155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5 y 6.</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o un link a tu Colabs. </a:t>
            </a:r>
            <a:endParaRPr sz="1350" u="sng">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31"/>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700" name="Google Shape;700;p13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701" name="Google Shape;701;p131"/>
          <p:cNvGrpSpPr/>
          <p:nvPr/>
        </p:nvGrpSpPr>
        <p:grpSpPr>
          <a:xfrm>
            <a:off x="7985187" y="266059"/>
            <a:ext cx="660429" cy="660429"/>
            <a:chOff x="5323100" y="2467173"/>
            <a:chExt cx="738900" cy="738900"/>
          </a:xfrm>
        </p:grpSpPr>
        <p:sp>
          <p:nvSpPr>
            <p:cNvPr id="702" name="Google Shape;702;p13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03" name="Google Shape;703;p131"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04" name="Google Shape;704;p131"/>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05" name="Google Shape;705;p131"/>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706" name="Google Shape;706;p131"/>
          <p:cNvSpPr txBox="1"/>
          <p:nvPr/>
        </p:nvSpPr>
        <p:spPr>
          <a:xfrm>
            <a:off x="457350" y="1831975"/>
            <a:ext cx="8086200" cy="2470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Escribe un programa que lea dos números por teclado y permita elegir entre 4 opciones en un menú:</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suma de los dos números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resta de los dos números (el primero menos el segundo)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multiplicación de los dos números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elige esta opción se interrumpirá la impresión del menú y el programa finalizará</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En caso de no introducir una opción válida, el programa informará de que no es correcta.</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32"/>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712" name="Google Shape;712;p13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713" name="Google Shape;713;p132"/>
          <p:cNvGrpSpPr/>
          <p:nvPr/>
        </p:nvGrpSpPr>
        <p:grpSpPr>
          <a:xfrm>
            <a:off x="7985187" y="266059"/>
            <a:ext cx="660429" cy="660429"/>
            <a:chOff x="5323100" y="2467173"/>
            <a:chExt cx="738900" cy="738900"/>
          </a:xfrm>
        </p:grpSpPr>
        <p:sp>
          <p:nvSpPr>
            <p:cNvPr id="714" name="Google Shape;714;p13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15" name="Google Shape;715;p13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16" name="Google Shape;716;p132"/>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17" name="Google Shape;717;p13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718" name="Google Shape;718;p132"/>
          <p:cNvSpPr txBox="1"/>
          <p:nvPr/>
        </p:nvSpPr>
        <p:spPr>
          <a:xfrm>
            <a:off x="457725" y="1868813"/>
            <a:ext cx="8086200" cy="24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2) </a:t>
            </a:r>
            <a:r>
              <a:rPr lang="es-419" sz="1350">
                <a:solidFill>
                  <a:schemeClr val="dk1"/>
                </a:solidFill>
                <a:latin typeface="DM Sans"/>
                <a:ea typeface="DM Sans"/>
                <a:cs typeface="DM Sans"/>
                <a:sym typeface="DM Sans"/>
              </a:rPr>
              <a:t> Escribe un programa que lea un número impar por teclado. Si el usuario no introduce un número impar, debe repetirse el proceso hasta que lo introduzca correctamente.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3) </a:t>
            </a:r>
            <a:r>
              <a:rPr lang="es-419" sz="1350">
                <a:solidFill>
                  <a:schemeClr val="dk1"/>
                </a:solidFill>
                <a:latin typeface="DM Sans"/>
                <a:ea typeface="DM Sans"/>
                <a:cs typeface="DM Sans"/>
                <a:sym typeface="DM Sans"/>
              </a:rPr>
              <a:t>Escribe un programa que sume todos los números enteros impares desde el 0 hasta el 100:</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Puedes utilizar la funciones sum() y range() para hacerlo más fácil. El tercer parámetro en la función range(inicio, fin, salto) indica un salto de números.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4) </a:t>
            </a:r>
            <a:r>
              <a:rPr lang="es-419" sz="1350">
                <a:solidFill>
                  <a:schemeClr val="dk1"/>
                </a:solidFill>
                <a:latin typeface="DM Sans"/>
                <a:ea typeface="DM Sans"/>
                <a:cs typeface="DM Sans"/>
                <a:sym typeface="DM Sans"/>
              </a:rPr>
              <a:t>Escribe un programa que pida al usuario cuantos números quiere introducir. Luego lee todos los números y realiza una media aritmética.</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33"/>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724" name="Google Shape;724;p13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725" name="Google Shape;725;p133"/>
          <p:cNvGrpSpPr/>
          <p:nvPr/>
        </p:nvGrpSpPr>
        <p:grpSpPr>
          <a:xfrm>
            <a:off x="7985187" y="266059"/>
            <a:ext cx="660429" cy="660429"/>
            <a:chOff x="5323100" y="2467173"/>
            <a:chExt cx="738900" cy="738900"/>
          </a:xfrm>
        </p:grpSpPr>
        <p:sp>
          <p:nvSpPr>
            <p:cNvPr id="726" name="Google Shape;726;p13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27" name="Google Shape;727;p13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28" name="Google Shape;728;p133"/>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29" name="Google Shape;729;p13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730" name="Google Shape;730;p133"/>
          <p:cNvSpPr txBox="1"/>
          <p:nvPr/>
        </p:nvSpPr>
        <p:spPr>
          <a:xfrm>
            <a:off x="457350" y="1679575"/>
            <a:ext cx="8086200" cy="28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5)</a:t>
            </a:r>
            <a:r>
              <a:rPr lang="es-419" sz="1350">
                <a:solidFill>
                  <a:schemeClr val="dk1"/>
                </a:solidFill>
                <a:latin typeface="DM Sans"/>
                <a:ea typeface="DM Sans"/>
                <a:cs typeface="DM Sans"/>
                <a:sym typeface="DM Sans"/>
              </a:rPr>
              <a:t> Escribe un programa que pida al usuario un número entero del 0 al 9, y que mientras el número no sea correcto se repita el proceso. Luego debe comprobar si el número se encuentra en la lista de números y notificarlo:</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sintaxis "valor in lista" permite comprobar fácilmente si un valor se encuentra en una lista (devuelve True o False).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6) </a:t>
            </a:r>
            <a:r>
              <a:rPr lang="es-419" sz="1350">
                <a:solidFill>
                  <a:schemeClr val="dk1"/>
                </a:solidFill>
                <a:latin typeface="DM Sans"/>
                <a:ea typeface="DM Sans"/>
                <a:cs typeface="DM Sans"/>
                <a:sym typeface="DM Sans"/>
              </a:rPr>
              <a:t>Utilizando la función range() y la conversión a listas, genera las siguientes listas dinámicamente:</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0 al 10 [0, 1, 2, ..., 10]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-10 al 0 [-10, -9, -8, ..., 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pares del 0 al 20 [0, 2, 4, ..., 20]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impares entre -20 y 0 [-19, -17, -15, ..., -1]</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múltiples de 5 del 0 al 50 [0, 5, 10, ..., 50]</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conversión de listas es mi_lista=list(range(inicio,fin,salto))</a:t>
            </a:r>
            <a:endParaRPr sz="135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34"/>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Conjuntos y diccionarios</a:t>
            </a:r>
            <a:endParaRPr b="1" i="0" sz="4000" u="none" cap="none" strike="noStrike">
              <a:solidFill>
                <a:srgbClr val="EAFF6A"/>
              </a:solidFill>
              <a:latin typeface="DM Sans"/>
              <a:ea typeface="DM Sans"/>
              <a:cs typeface="DM Sans"/>
              <a:sym typeface="DM Sans"/>
            </a:endParaRPr>
          </a:p>
        </p:txBody>
      </p:sp>
      <p:sp>
        <p:nvSpPr>
          <p:cNvPr id="736" name="Google Shape;736;p13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06</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99"/>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352" name="Google Shape;352;p99"/>
          <p:cNvSpPr txBox="1"/>
          <p:nvPr/>
        </p:nvSpPr>
        <p:spPr>
          <a:xfrm>
            <a:off x="274325" y="2024575"/>
            <a:ext cx="32916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Actividades hacia tu Proyecto final</a:t>
            </a:r>
            <a:endParaRPr b="1">
              <a:latin typeface="DM Sans"/>
              <a:ea typeface="DM Sans"/>
              <a:cs typeface="DM Sans"/>
              <a:sym typeface="DM Sans"/>
            </a:endParaRPr>
          </a:p>
        </p:txBody>
      </p:sp>
      <p:sp>
        <p:nvSpPr>
          <p:cNvPr id="353" name="Google Shape;353;p99"/>
          <p:cNvSpPr txBox="1"/>
          <p:nvPr/>
        </p:nvSpPr>
        <p:spPr>
          <a:xfrm>
            <a:off x="414875" y="2333375"/>
            <a:ext cx="36312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Actividades relacionadas con el Proyecto Final. </a:t>
            </a:r>
            <a:r>
              <a:rPr lang="es-419" sz="1200">
                <a:solidFill>
                  <a:schemeClr val="dk1"/>
                </a:solidFill>
                <a:highlight>
                  <a:schemeClr val="lt1"/>
                </a:highlight>
                <a:latin typeface="DM Sans"/>
                <a:ea typeface="DM Sans"/>
                <a:cs typeface="DM Sans"/>
                <a:sym typeface="DM Sans"/>
              </a:rPr>
              <a:t>Su resolución es muy importante para llegar con mayor nivel de avance a las preentregas. Se desarrollan de </a:t>
            </a:r>
            <a:r>
              <a:rPr b="1" lang="es-419" sz="1200">
                <a:solidFill>
                  <a:schemeClr val="dk1"/>
                </a:solidFill>
                <a:highlight>
                  <a:schemeClr val="lt1"/>
                </a:highlight>
                <a:latin typeface="DM Sans"/>
                <a:ea typeface="DM Sans"/>
                <a:cs typeface="DM Sans"/>
                <a:sym typeface="DM Sans"/>
              </a:rPr>
              <a:t>forma asincrónica.</a:t>
            </a:r>
            <a:endParaRPr b="1" sz="120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¿Dónde las encontraré?</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Dentro de la plataforma en la </a:t>
            </a:r>
            <a:r>
              <a:rPr b="1" lang="es-419" sz="1200" u="sng">
                <a:solidFill>
                  <a:schemeClr val="hlink"/>
                </a:solidFill>
                <a:latin typeface="DM Sans"/>
                <a:ea typeface="DM Sans"/>
                <a:cs typeface="DM Sans"/>
                <a:sym typeface="DM Sans"/>
                <a:hlinkClick r:id="rId3"/>
              </a:rPr>
              <a:t>Guía de Actividades</a:t>
            </a:r>
            <a:r>
              <a:rPr lang="es-419" sz="1200">
                <a:solidFill>
                  <a:schemeClr val="dk1"/>
                </a:solidFill>
                <a:latin typeface="DM Sans"/>
                <a:ea typeface="DM Sans"/>
                <a:cs typeface="DM Sans"/>
                <a:sym typeface="DM Sans"/>
              </a:rPr>
              <a:t> y linkeadas en cada clase que se corresponda a la actividad</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latin typeface="DM Sans"/>
              <a:ea typeface="DM Sans"/>
              <a:cs typeface="DM Sans"/>
              <a:sym typeface="DM Sans"/>
            </a:endParaRPr>
          </a:p>
        </p:txBody>
      </p:sp>
      <p:grpSp>
        <p:nvGrpSpPr>
          <p:cNvPr id="354" name="Google Shape;354;p99"/>
          <p:cNvGrpSpPr/>
          <p:nvPr/>
        </p:nvGrpSpPr>
        <p:grpSpPr>
          <a:xfrm>
            <a:off x="1609158" y="1285673"/>
            <a:ext cx="738900" cy="738900"/>
            <a:chOff x="3137108" y="2467173"/>
            <a:chExt cx="738900" cy="738900"/>
          </a:xfrm>
        </p:grpSpPr>
        <p:sp>
          <p:nvSpPr>
            <p:cNvPr id="355" name="Google Shape;355;p9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99"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pic>
        <p:nvPicPr>
          <p:cNvPr id="357" name="Google Shape;357;p99"/>
          <p:cNvPicPr preferRelativeResize="0"/>
          <p:nvPr/>
        </p:nvPicPr>
        <p:blipFill>
          <a:blip r:embed="rId5">
            <a:alphaModFix/>
          </a:blip>
          <a:stretch>
            <a:fillRect/>
          </a:stretch>
        </p:blipFill>
        <p:spPr>
          <a:xfrm>
            <a:off x="4356100" y="1917375"/>
            <a:ext cx="4258350" cy="2430600"/>
          </a:xfrm>
          <a:prstGeom prst="rect">
            <a:avLst/>
          </a:prstGeom>
          <a:noFill/>
          <a:ln cap="flat" cmpd="sng" w="19050">
            <a:solidFill>
              <a:srgbClr val="EAFF6A"/>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13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42" name="Google Shape;742;p135"/>
          <p:cNvSpPr txBox="1"/>
          <p:nvPr/>
        </p:nvSpPr>
        <p:spPr>
          <a:xfrm>
            <a:off x="539250" y="1646825"/>
            <a:ext cx="8065500" cy="273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 Sets </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Crear un conjunto en Python que posea los siguientes elementos:</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Países: Inglaterra, USA, México.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Posteriormente agrega nuestro set de países, los elementos de: Islandia, Italia, Argentina y Portugal, USA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Elimina a los países: Chile e Italia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rPr lang="es-419" sz="1350">
                <a:solidFill>
                  <a:schemeClr val="dk1"/>
                </a:solidFill>
                <a:highlight>
                  <a:srgbClr val="EAFF6A"/>
                </a:highlight>
                <a:latin typeface="DM Sans"/>
                <a:ea typeface="DM Sans"/>
                <a:cs typeface="DM Sans"/>
                <a:sym typeface="DM Sans"/>
              </a:rPr>
              <a:t>Pregunta: </a:t>
            </a:r>
            <a:r>
              <a:rPr lang="es-419" sz="1350">
                <a:solidFill>
                  <a:schemeClr val="dk1"/>
                </a:solidFill>
                <a:latin typeface="DM Sans"/>
                <a:ea typeface="DM Sans"/>
                <a:cs typeface="DM Sans"/>
                <a:sym typeface="DM Sans"/>
              </a:rPr>
              <a:t>¿Qué pasa si queremos eliminar al país Chile utilizando el método </a:t>
            </a:r>
            <a:r>
              <a:rPr b="1" lang="es-419" sz="1350">
                <a:solidFill>
                  <a:schemeClr val="dk1"/>
                </a:solidFill>
                <a:latin typeface="DM Sans"/>
                <a:ea typeface="DM Sans"/>
                <a:cs typeface="DM Sans"/>
                <a:sym typeface="DM Sans"/>
              </a:rPr>
              <a:t>remove</a:t>
            </a:r>
            <a:r>
              <a:rPr lang="es-419" sz="1350">
                <a:solidFill>
                  <a:schemeClr val="dk1"/>
                </a:solidFill>
                <a:latin typeface="DM Sans"/>
                <a:ea typeface="DM Sans"/>
                <a:cs typeface="DM Sans"/>
                <a:sym typeface="DM Sans"/>
              </a:rPr>
              <a:t>?, ¿Qué pasó con el </a:t>
            </a:r>
            <a:r>
              <a:rPr b="1" lang="es-419" sz="1350">
                <a:solidFill>
                  <a:schemeClr val="dk1"/>
                </a:solidFill>
                <a:latin typeface="DM Sans"/>
                <a:ea typeface="DM Sans"/>
                <a:cs typeface="DM Sans"/>
                <a:sym typeface="DM Sans"/>
              </a:rPr>
              <a:t>element </a:t>
            </a:r>
            <a:r>
              <a:rPr lang="es-419" sz="1350">
                <a:solidFill>
                  <a:schemeClr val="dk1"/>
                </a:solidFill>
                <a:latin typeface="DM Sans"/>
                <a:ea typeface="DM Sans"/>
                <a:cs typeface="DM Sans"/>
                <a:sym typeface="DM Sans"/>
              </a:rPr>
              <a:t>de USA?</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a:solidFill>
                <a:schemeClr val="dk1"/>
              </a:solidFill>
              <a:latin typeface="DM Sans"/>
              <a:ea typeface="DM Sans"/>
              <a:cs typeface="DM Sans"/>
              <a:sym typeface="DM Sans"/>
            </a:endParaRPr>
          </a:p>
        </p:txBody>
      </p:sp>
      <p:sp>
        <p:nvSpPr>
          <p:cNvPr id="743" name="Google Shape;743;p135"/>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Sets - Dicts</a:t>
            </a:r>
            <a:endParaRPr b="1" sz="4000">
              <a:solidFill>
                <a:schemeClr val="dk1"/>
              </a:solidFill>
              <a:latin typeface="DM Sans"/>
              <a:ea typeface="DM Sans"/>
              <a:cs typeface="DM Sans"/>
              <a:sym typeface="DM Sans"/>
            </a:endParaRPr>
          </a:p>
        </p:txBody>
      </p:sp>
      <p:grpSp>
        <p:nvGrpSpPr>
          <p:cNvPr id="744" name="Google Shape;744;p135"/>
          <p:cNvGrpSpPr/>
          <p:nvPr/>
        </p:nvGrpSpPr>
        <p:grpSpPr>
          <a:xfrm>
            <a:off x="7985187" y="266059"/>
            <a:ext cx="660429" cy="660429"/>
            <a:chOff x="5323100" y="2467173"/>
            <a:chExt cx="738900" cy="738900"/>
          </a:xfrm>
        </p:grpSpPr>
        <p:sp>
          <p:nvSpPr>
            <p:cNvPr id="745" name="Google Shape;745;p13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46" name="Google Shape;746;p13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47" name="Google Shape;747;p135"/>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48" name="Google Shape;748;p13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13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54" name="Google Shape;754;p136"/>
          <p:cNvSpPr txBox="1"/>
          <p:nvPr/>
        </p:nvSpPr>
        <p:spPr>
          <a:xfrm>
            <a:off x="539250" y="1826100"/>
            <a:ext cx="8065500" cy="14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Consigna Dicts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Escribir un programa que le solicite al usuario su nombre, edad, dirección y que, posteriormente, lo muestre por pantalla:</a:t>
            </a:r>
            <a:endParaRPr sz="1350">
              <a:solidFill>
                <a:schemeClr val="dk1"/>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Ejemplo del output solicitado: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Juan tiene 25 años, y vive en Carrera 7 - Bogotá</a:t>
            </a:r>
            <a:endParaRPr sz="1350">
              <a:solidFill>
                <a:schemeClr val="dk1"/>
              </a:solidFill>
              <a:latin typeface="DM Sans"/>
              <a:ea typeface="DM Sans"/>
              <a:cs typeface="DM Sans"/>
              <a:sym typeface="DM Sans"/>
            </a:endParaRPr>
          </a:p>
        </p:txBody>
      </p:sp>
      <p:sp>
        <p:nvSpPr>
          <p:cNvPr id="755" name="Google Shape;755;p136"/>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Sets - Dicts</a:t>
            </a:r>
            <a:endParaRPr b="1" sz="4000">
              <a:solidFill>
                <a:schemeClr val="dk1"/>
              </a:solidFill>
              <a:latin typeface="DM Sans"/>
              <a:ea typeface="DM Sans"/>
              <a:cs typeface="DM Sans"/>
              <a:sym typeface="DM Sans"/>
            </a:endParaRPr>
          </a:p>
        </p:txBody>
      </p:sp>
      <p:grpSp>
        <p:nvGrpSpPr>
          <p:cNvPr id="756" name="Google Shape;756;p136"/>
          <p:cNvGrpSpPr/>
          <p:nvPr/>
        </p:nvGrpSpPr>
        <p:grpSpPr>
          <a:xfrm>
            <a:off x="7985187" y="266059"/>
            <a:ext cx="660429" cy="660429"/>
            <a:chOff x="5323100" y="2467173"/>
            <a:chExt cx="738900" cy="738900"/>
          </a:xfrm>
        </p:grpSpPr>
        <p:sp>
          <p:nvSpPr>
            <p:cNvPr id="757" name="Google Shape;757;p13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58" name="Google Shape;758;p136"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59" name="Google Shape;759;p136"/>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60" name="Google Shape;760;p136"/>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3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Métodos de colecciones</a:t>
            </a:r>
            <a:endParaRPr b="1" i="0" sz="4000" u="none" cap="none" strike="noStrike">
              <a:solidFill>
                <a:srgbClr val="EAFF6A"/>
              </a:solidFill>
              <a:latin typeface="DM Sans"/>
              <a:ea typeface="DM Sans"/>
              <a:cs typeface="DM Sans"/>
              <a:sym typeface="DM Sans"/>
            </a:endParaRPr>
          </a:p>
        </p:txBody>
      </p:sp>
      <p:sp>
        <p:nvSpPr>
          <p:cNvPr id="766" name="Google Shape;766;p13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7</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38"/>
          <p:cNvSpPr txBox="1"/>
          <p:nvPr/>
        </p:nvSpPr>
        <p:spPr>
          <a:xfrm>
            <a:off x="501450" y="8531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Colecciones práctica extra</a:t>
            </a:r>
            <a:endParaRPr b="1" i="0" sz="4000" u="none" cap="none" strike="noStrike">
              <a:solidFill>
                <a:schemeClr val="dk1"/>
              </a:solidFill>
              <a:latin typeface="DM Sans"/>
              <a:ea typeface="DM Sans"/>
              <a:cs typeface="DM Sans"/>
              <a:sym typeface="DM Sans"/>
            </a:endParaRPr>
          </a:p>
        </p:txBody>
      </p:sp>
      <p:pic>
        <p:nvPicPr>
          <p:cNvPr id="772" name="Google Shape;772;p13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73" name="Google Shape;773;p138"/>
          <p:cNvSpPr txBox="1"/>
          <p:nvPr/>
        </p:nvSpPr>
        <p:spPr>
          <a:xfrm>
            <a:off x="580075" y="1538675"/>
            <a:ext cx="8188200" cy="315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A partir de una lista realizar las siguientes tareas sin modificar la lista original:</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Borrar los elementos duplicados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Ordenar la lista de mayor a menor</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Eliminar todos los números impares (  for ---- if (%2==1) ---- pop, remove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Realizar una suma de todos los números que quedan (sum(lista))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Añadir como primer elemento de la lista la suma realizada insert(0, suma)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Devolver la lista modificada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Finalmente, después de ejecutar la función, comprueba que la suma de todos los números a partir del segundo, concuerda con el primer número de la lista</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highlight>
                  <a:schemeClr val="accent4"/>
                </a:highlight>
                <a:latin typeface="DM Sans"/>
                <a:ea typeface="DM Sans"/>
                <a:cs typeface="DM Sans"/>
                <a:sym typeface="DM Sans"/>
              </a:rPr>
              <a:t>lista = [29, -5, -12, 17, 5, 24, 5, 12, 23, 16, 12, 5, -12, 17]</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highlight>
                  <a:schemeClr val="accent4"/>
                </a:highlight>
                <a:latin typeface="DM Sans"/>
                <a:ea typeface="DM Sans"/>
                <a:cs typeface="DM Sans"/>
                <a:sym typeface="DM Sans"/>
              </a:rPr>
              <a:t>Nota: Recuerda que para sumar todos los números de una lista puedes usar sum</a:t>
            </a:r>
            <a:endParaRPr b="0" i="0" sz="1350" u="sng" cap="none" strike="noStrike">
              <a:solidFill>
                <a:srgbClr val="83AEFB"/>
              </a:solidFill>
              <a:latin typeface="DM Sans"/>
              <a:ea typeface="DM Sans"/>
              <a:cs typeface="DM Sans"/>
              <a:sym typeface="DM Sans"/>
            </a:endParaRPr>
          </a:p>
        </p:txBody>
      </p:sp>
      <p:grpSp>
        <p:nvGrpSpPr>
          <p:cNvPr id="774" name="Google Shape;774;p138"/>
          <p:cNvGrpSpPr/>
          <p:nvPr/>
        </p:nvGrpSpPr>
        <p:grpSpPr>
          <a:xfrm>
            <a:off x="7985187" y="266059"/>
            <a:ext cx="660429" cy="660429"/>
            <a:chOff x="5323100" y="2467173"/>
            <a:chExt cx="738900" cy="738900"/>
          </a:xfrm>
        </p:grpSpPr>
        <p:sp>
          <p:nvSpPr>
            <p:cNvPr id="775" name="Google Shape;775;p13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76" name="Google Shape;776;p13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77" name="Google Shape;777;p138"/>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78" name="Google Shape;778;p138"/>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5</a:t>
            </a:r>
            <a:endParaRPr sz="1500">
              <a:latin typeface="DM Sans Medium"/>
              <a:ea typeface="DM Sans Medium"/>
              <a:cs typeface="DM Sans Medium"/>
              <a:sym typeface="DM Sans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Excepciones</a:t>
            </a:r>
            <a:endParaRPr b="1" i="0" sz="4000" u="none" cap="none" strike="noStrike">
              <a:solidFill>
                <a:srgbClr val="EAFF6A"/>
              </a:solidFill>
              <a:latin typeface="DM Sans"/>
              <a:ea typeface="DM Sans"/>
              <a:cs typeface="DM Sans"/>
              <a:sym typeface="DM Sans"/>
            </a:endParaRPr>
          </a:p>
        </p:txBody>
      </p:sp>
      <p:sp>
        <p:nvSpPr>
          <p:cNvPr id="784" name="Google Shape;784;p13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11</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4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Tutorial Excepciones</a:t>
            </a:r>
            <a:endParaRPr b="1" sz="4000">
              <a:solidFill>
                <a:schemeClr val="dk1"/>
              </a:solidFill>
              <a:latin typeface="DM Sans"/>
              <a:ea typeface="DM Sans"/>
              <a:cs typeface="DM Sans"/>
              <a:sym typeface="DM Sans"/>
            </a:endParaRPr>
          </a:p>
        </p:txBody>
      </p:sp>
      <p:pic>
        <p:nvPicPr>
          <p:cNvPr id="790" name="Google Shape;790;p14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91" name="Google Shape;791;p140"/>
          <p:cNvSpPr txBox="1"/>
          <p:nvPr/>
        </p:nvSpPr>
        <p:spPr>
          <a:xfrm>
            <a:off x="580075" y="2186325"/>
            <a:ext cx="8097600" cy="66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Replicar el archivo titulado: </a:t>
            </a:r>
            <a:r>
              <a:rPr lang="es-419" sz="1350" u="sng">
                <a:solidFill>
                  <a:srgbClr val="83AEFB"/>
                </a:solidFill>
                <a:latin typeface="DM Sans"/>
                <a:ea typeface="DM Sans"/>
                <a:cs typeface="DM Sans"/>
                <a:sym typeface="DM Sans"/>
                <a:hlinkClick r:id="rId4">
                  <a:extLst>
                    <a:ext uri="{A12FA001-AC4F-418D-AE19-62706E023703}">
                      <ahyp:hlinkClr val="tx"/>
                    </a:ext>
                  </a:extLst>
                </a:hlinkClick>
              </a:rPr>
              <a:t>Tutorial de Excepciones.</a:t>
            </a:r>
            <a:endParaRPr sz="1350" u="sng">
              <a:solidFill>
                <a:srgbClr val="83AEFB"/>
              </a:solidFill>
              <a:latin typeface="DM Sans"/>
              <a:ea typeface="DM Sans"/>
              <a:cs typeface="DM Sans"/>
              <a:sym typeface="DM Sans"/>
            </a:endParaRPr>
          </a:p>
        </p:txBody>
      </p:sp>
      <p:grpSp>
        <p:nvGrpSpPr>
          <p:cNvPr id="792" name="Google Shape;792;p140"/>
          <p:cNvGrpSpPr/>
          <p:nvPr/>
        </p:nvGrpSpPr>
        <p:grpSpPr>
          <a:xfrm>
            <a:off x="7985187" y="266059"/>
            <a:ext cx="660429" cy="660429"/>
            <a:chOff x="5323100" y="2467173"/>
            <a:chExt cx="738900" cy="738900"/>
          </a:xfrm>
        </p:grpSpPr>
        <p:sp>
          <p:nvSpPr>
            <p:cNvPr id="793" name="Google Shape;793;p14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4" name="Google Shape;794;p140"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795" name="Google Shape;795;p140"/>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796" name="Google Shape;796;p140"/>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4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Playground intermedio (parte I)</a:t>
            </a:r>
            <a:endParaRPr b="1" i="0" sz="4000" u="none" cap="none" strike="noStrike">
              <a:solidFill>
                <a:srgbClr val="EAFF6A"/>
              </a:solidFill>
              <a:latin typeface="DM Sans"/>
              <a:ea typeface="DM Sans"/>
              <a:cs typeface="DM Sans"/>
              <a:sym typeface="DM Sans"/>
            </a:endParaRPr>
          </a:p>
        </p:txBody>
      </p:sp>
      <p:sp>
        <p:nvSpPr>
          <p:cNvPr id="802" name="Google Shape;802;p14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19.</a:t>
            </a:r>
            <a:r>
              <a:rPr lang="es-419" sz="1800">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1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08" name="Google Shape;808;p142"/>
          <p:cNvSpPr txBox="1"/>
          <p:nvPr/>
        </p:nvSpPr>
        <p:spPr>
          <a:xfrm>
            <a:off x="576150" y="1516500"/>
            <a:ext cx="8144100" cy="26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rgbClr val="121212"/>
                </a:solidFill>
                <a:latin typeface="DM Sans"/>
                <a:ea typeface="DM Sans"/>
                <a:cs typeface="DM Sans"/>
                <a:sym typeface="DM Sans"/>
              </a:rPr>
              <a:t>¡Empecemos!</a:t>
            </a:r>
            <a:endParaRPr b="1" sz="13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rgbClr val="121212"/>
                </a:solidFill>
                <a:latin typeface="DM Sans"/>
                <a:ea typeface="DM Sans"/>
                <a:cs typeface="DM Sans"/>
                <a:sym typeface="DM Sans"/>
              </a:rPr>
              <a:t>Instalamos la extensión de SQlite para VSC</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p:txBody>
      </p:sp>
      <p:pic>
        <p:nvPicPr>
          <p:cNvPr descr="Interfaz de usuario gráfica, Aplicación&#10;&#10;Descripción generada automáticamente" id="809" name="Google Shape;809;p142"/>
          <p:cNvPicPr preferRelativeResize="0"/>
          <p:nvPr/>
        </p:nvPicPr>
        <p:blipFill>
          <a:blip r:embed="rId4">
            <a:alphaModFix/>
          </a:blip>
          <a:stretch>
            <a:fillRect/>
          </a:stretch>
        </p:blipFill>
        <p:spPr>
          <a:xfrm>
            <a:off x="712650" y="2137973"/>
            <a:ext cx="5943600" cy="1333500"/>
          </a:xfrm>
          <a:prstGeom prst="rect">
            <a:avLst/>
          </a:prstGeom>
          <a:noFill/>
          <a:ln cap="flat" cmpd="sng">
            <a:solidFill>
              <a:srgbClr val="000000"/>
            </a:solidFill>
            <a:prstDash val="solid"/>
            <a:miter lim="8000"/>
            <a:headEnd len="sm" w="sm" type="none"/>
            <a:tailEnd len="sm" w="sm" type="none"/>
          </a:ln>
        </p:spPr>
      </p:pic>
      <p:grpSp>
        <p:nvGrpSpPr>
          <p:cNvPr id="810" name="Google Shape;810;p142"/>
          <p:cNvGrpSpPr/>
          <p:nvPr/>
        </p:nvGrpSpPr>
        <p:grpSpPr>
          <a:xfrm>
            <a:off x="7985187" y="266059"/>
            <a:ext cx="660429" cy="660429"/>
            <a:chOff x="5323100" y="2467173"/>
            <a:chExt cx="738900" cy="738900"/>
          </a:xfrm>
        </p:grpSpPr>
        <p:sp>
          <p:nvSpPr>
            <p:cNvPr id="811" name="Google Shape;811;p14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12" name="Google Shape;812;p142"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13" name="Google Shape;813;p142"/>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814" name="Google Shape;814;p14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15" name="Google Shape;815;p142"/>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14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descr="Captura de pantalla de un celular&#10;&#10;Descripción generada automáticamente" id="821" name="Google Shape;821;p143"/>
          <p:cNvPicPr preferRelativeResize="0"/>
          <p:nvPr/>
        </p:nvPicPr>
        <p:blipFill>
          <a:blip r:embed="rId4">
            <a:alphaModFix/>
          </a:blip>
          <a:stretch>
            <a:fillRect/>
          </a:stretch>
        </p:blipFill>
        <p:spPr>
          <a:xfrm>
            <a:off x="609750" y="1813583"/>
            <a:ext cx="5018300" cy="2726288"/>
          </a:xfrm>
          <a:prstGeom prst="rect">
            <a:avLst/>
          </a:prstGeom>
          <a:noFill/>
          <a:ln cap="flat" cmpd="sng">
            <a:solidFill>
              <a:srgbClr val="000000"/>
            </a:solidFill>
            <a:prstDash val="solid"/>
            <a:miter lim="8000"/>
            <a:headEnd len="sm" w="sm" type="none"/>
            <a:tailEnd len="sm" w="sm" type="none"/>
          </a:ln>
        </p:spPr>
      </p:pic>
      <p:sp>
        <p:nvSpPr>
          <p:cNvPr id="822" name="Google Shape;822;p143"/>
          <p:cNvSpPr txBox="1"/>
          <p:nvPr/>
        </p:nvSpPr>
        <p:spPr>
          <a:xfrm>
            <a:off x="609750" y="1257100"/>
            <a:ext cx="7043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Abrimos la base de datos de nuestro proyecto: </a:t>
            </a:r>
            <a:r>
              <a:rPr b="1" lang="es-419" sz="1350">
                <a:solidFill>
                  <a:schemeClr val="dk1"/>
                </a:solidFill>
                <a:latin typeface="DM Sans"/>
                <a:ea typeface="DM Sans"/>
                <a:cs typeface="DM Sans"/>
                <a:sym typeface="DM Sans"/>
              </a:rPr>
              <a:t>AppCoder</a:t>
            </a:r>
            <a:endParaRPr b="1">
              <a:solidFill>
                <a:schemeClr val="dk1"/>
              </a:solidFill>
            </a:endParaRPr>
          </a:p>
        </p:txBody>
      </p:sp>
      <p:grpSp>
        <p:nvGrpSpPr>
          <p:cNvPr id="823" name="Google Shape;823;p143"/>
          <p:cNvGrpSpPr/>
          <p:nvPr/>
        </p:nvGrpSpPr>
        <p:grpSpPr>
          <a:xfrm>
            <a:off x="7985187" y="266059"/>
            <a:ext cx="660429" cy="660429"/>
            <a:chOff x="5323100" y="2467173"/>
            <a:chExt cx="738900" cy="738900"/>
          </a:xfrm>
        </p:grpSpPr>
        <p:sp>
          <p:nvSpPr>
            <p:cNvPr id="824" name="Google Shape;824;p14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25" name="Google Shape;825;p143"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26" name="Google Shape;826;p14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27" name="Google Shape;827;p143"/>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14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33" name="Google Shape;833;p144"/>
          <p:cNvSpPr txBox="1"/>
          <p:nvPr/>
        </p:nvSpPr>
        <p:spPr>
          <a:xfrm>
            <a:off x="533550" y="1257100"/>
            <a:ext cx="704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Tocamos </a:t>
            </a:r>
            <a:r>
              <a:rPr b="1" lang="es-419" sz="1350">
                <a:solidFill>
                  <a:schemeClr val="dk1"/>
                </a:solidFill>
                <a:highlight>
                  <a:srgbClr val="EAFF6A"/>
                </a:highlight>
                <a:latin typeface="DM Sans"/>
                <a:ea typeface="DM Sans"/>
                <a:cs typeface="DM Sans"/>
                <a:sym typeface="DM Sans"/>
              </a:rPr>
              <a:t>CONTROL + MAYUS + P </a:t>
            </a:r>
            <a:r>
              <a:rPr lang="es-419" sz="1350">
                <a:solidFill>
                  <a:schemeClr val="dk1"/>
                </a:solidFill>
                <a:latin typeface="DM Sans"/>
                <a:ea typeface="DM Sans"/>
                <a:cs typeface="DM Sans"/>
                <a:sym typeface="DM Sans"/>
              </a:rPr>
              <a:t>🡪 Si no se abre el editor es factible hacerlo desde la parte inferior de VSC.</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computadora&#10;&#10;Descripción generada automáticamente" id="834" name="Google Shape;834;p144"/>
          <p:cNvPicPr preferRelativeResize="0"/>
          <p:nvPr/>
        </p:nvPicPr>
        <p:blipFill>
          <a:blip r:embed="rId4">
            <a:alphaModFix/>
          </a:blip>
          <a:stretch>
            <a:fillRect/>
          </a:stretch>
        </p:blipFill>
        <p:spPr>
          <a:xfrm>
            <a:off x="552450" y="2356400"/>
            <a:ext cx="5018300" cy="1873820"/>
          </a:xfrm>
          <a:prstGeom prst="rect">
            <a:avLst/>
          </a:prstGeom>
          <a:noFill/>
          <a:ln cap="flat" cmpd="sng">
            <a:solidFill>
              <a:srgbClr val="000000"/>
            </a:solidFill>
            <a:prstDash val="solid"/>
            <a:miter lim="8000"/>
            <a:headEnd len="sm" w="sm" type="none"/>
            <a:tailEnd len="sm" w="sm" type="none"/>
          </a:ln>
        </p:spPr>
      </p:pic>
      <p:grpSp>
        <p:nvGrpSpPr>
          <p:cNvPr id="835" name="Google Shape;835;p144"/>
          <p:cNvGrpSpPr/>
          <p:nvPr/>
        </p:nvGrpSpPr>
        <p:grpSpPr>
          <a:xfrm>
            <a:off x="7985187" y="266059"/>
            <a:ext cx="660429" cy="660429"/>
            <a:chOff x="5323100" y="2467173"/>
            <a:chExt cx="738900" cy="738900"/>
          </a:xfrm>
        </p:grpSpPr>
        <p:sp>
          <p:nvSpPr>
            <p:cNvPr id="836" name="Google Shape;836;p14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37" name="Google Shape;837;p144"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38" name="Google Shape;838;p14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39" name="Google Shape;839;p144"/>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00"/>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363" name="Google Shape;363;p100"/>
          <p:cNvSpPr txBox="1"/>
          <p:nvPr/>
        </p:nvSpPr>
        <p:spPr>
          <a:xfrm>
            <a:off x="276350" y="2127663"/>
            <a:ext cx="1960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364" name="Google Shape;364;p100"/>
          <p:cNvSpPr txBox="1"/>
          <p:nvPr/>
        </p:nvSpPr>
        <p:spPr>
          <a:xfrm>
            <a:off x="276350" y="2567850"/>
            <a:ext cx="32625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Entregas obligatorias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¿Dónde la encontraré?</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Dentro de la plataforma en la </a:t>
            </a:r>
            <a:r>
              <a:rPr b="1" lang="es-419" sz="1200">
                <a:solidFill>
                  <a:schemeClr val="dk1"/>
                </a:solidFill>
                <a:latin typeface="DM Sans"/>
                <a:ea typeface="DM Sans"/>
                <a:cs typeface="DM Sans"/>
                <a:sym typeface="DM Sans"/>
              </a:rPr>
              <a:t>Hoja de Ruta del curso y </a:t>
            </a:r>
            <a:r>
              <a:rPr lang="es-419" sz="1200">
                <a:solidFill>
                  <a:schemeClr val="dk1"/>
                </a:solidFill>
                <a:latin typeface="DM Sans"/>
                <a:ea typeface="DM Sans"/>
                <a:cs typeface="DM Sans"/>
                <a:sym typeface="DM Sans"/>
              </a:rPr>
              <a:t> linkeadas en cada clase que se corresponda.</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p:txBody>
      </p:sp>
      <p:grpSp>
        <p:nvGrpSpPr>
          <p:cNvPr id="365" name="Google Shape;365;p100"/>
          <p:cNvGrpSpPr/>
          <p:nvPr/>
        </p:nvGrpSpPr>
        <p:grpSpPr>
          <a:xfrm>
            <a:off x="887001" y="1348798"/>
            <a:ext cx="738900" cy="738900"/>
            <a:chOff x="7208351" y="2467173"/>
            <a:chExt cx="738900" cy="738900"/>
          </a:xfrm>
        </p:grpSpPr>
        <p:sp>
          <p:nvSpPr>
            <p:cNvPr id="366" name="Google Shape;366;p10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10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368" name="Google Shape;368;p100"/>
          <p:cNvPicPr preferRelativeResize="0"/>
          <p:nvPr/>
        </p:nvPicPr>
        <p:blipFill>
          <a:blip r:embed="rId4">
            <a:alphaModFix/>
          </a:blip>
          <a:stretch>
            <a:fillRect/>
          </a:stretch>
        </p:blipFill>
        <p:spPr>
          <a:xfrm>
            <a:off x="3660850" y="1452725"/>
            <a:ext cx="5009800" cy="2820377"/>
          </a:xfrm>
          <a:prstGeom prst="rect">
            <a:avLst/>
          </a:prstGeom>
          <a:noFill/>
          <a:ln cap="flat" cmpd="sng" w="19050">
            <a:solidFill>
              <a:srgbClr val="EAFF6A"/>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1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45" name="Google Shape;845;p145"/>
          <p:cNvSpPr txBox="1"/>
          <p:nvPr/>
        </p:nvSpPr>
        <p:spPr>
          <a:xfrm>
            <a:off x="609750" y="1804625"/>
            <a:ext cx="7043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Seleccionamos nuestra base de datos: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846" name="Google Shape;846;p145"/>
          <p:cNvPicPr preferRelativeResize="0"/>
          <p:nvPr/>
        </p:nvPicPr>
        <p:blipFill>
          <a:blip r:embed="rId4">
            <a:alphaModFix/>
          </a:blip>
          <a:stretch>
            <a:fillRect/>
          </a:stretch>
        </p:blipFill>
        <p:spPr>
          <a:xfrm>
            <a:off x="628650" y="2308023"/>
            <a:ext cx="5943600" cy="1352550"/>
          </a:xfrm>
          <a:prstGeom prst="rect">
            <a:avLst/>
          </a:prstGeom>
          <a:noFill/>
          <a:ln cap="flat" cmpd="sng">
            <a:solidFill>
              <a:srgbClr val="000000"/>
            </a:solidFill>
            <a:prstDash val="solid"/>
            <a:miter lim="8000"/>
            <a:headEnd len="sm" w="sm" type="none"/>
            <a:tailEnd len="sm" w="sm" type="none"/>
          </a:ln>
        </p:spPr>
      </p:pic>
      <p:grpSp>
        <p:nvGrpSpPr>
          <p:cNvPr id="847" name="Google Shape;847;p145"/>
          <p:cNvGrpSpPr/>
          <p:nvPr/>
        </p:nvGrpSpPr>
        <p:grpSpPr>
          <a:xfrm>
            <a:off x="7985187" y="266059"/>
            <a:ext cx="660429" cy="660429"/>
            <a:chOff x="5323100" y="2467173"/>
            <a:chExt cx="738900" cy="738900"/>
          </a:xfrm>
        </p:grpSpPr>
        <p:sp>
          <p:nvSpPr>
            <p:cNvPr id="848" name="Google Shape;848;p14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49" name="Google Shape;849;p145"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50" name="Google Shape;850;p14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51" name="Google Shape;851;p145"/>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p1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57" name="Google Shape;857;p146"/>
          <p:cNvSpPr txBox="1"/>
          <p:nvPr/>
        </p:nvSpPr>
        <p:spPr>
          <a:xfrm>
            <a:off x="685950" y="1499825"/>
            <a:ext cx="7043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Vamos a crear ahora una nueva consulta: </a:t>
            </a:r>
            <a:r>
              <a:rPr i="1" lang="es-419" sz="1350">
                <a:solidFill>
                  <a:schemeClr val="dk1"/>
                </a:solidFill>
                <a:latin typeface="DM Sans"/>
                <a:ea typeface="DM Sans"/>
                <a:cs typeface="DM Sans"/>
                <a:sym typeface="DM Sans"/>
              </a:rPr>
              <a:t>New Query.</a:t>
            </a:r>
            <a:endParaRPr i="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Texto&#10;&#10;Descripción generada automáticamente" id="858" name="Google Shape;858;p146"/>
          <p:cNvPicPr preferRelativeResize="0"/>
          <p:nvPr/>
        </p:nvPicPr>
        <p:blipFill>
          <a:blip r:embed="rId4">
            <a:alphaModFix/>
          </a:blip>
          <a:stretch>
            <a:fillRect/>
          </a:stretch>
        </p:blipFill>
        <p:spPr>
          <a:xfrm>
            <a:off x="685950" y="2136625"/>
            <a:ext cx="3124058" cy="2115175"/>
          </a:xfrm>
          <a:prstGeom prst="rect">
            <a:avLst/>
          </a:prstGeom>
          <a:noFill/>
          <a:ln cap="flat" cmpd="sng">
            <a:solidFill>
              <a:srgbClr val="000000"/>
            </a:solidFill>
            <a:prstDash val="solid"/>
            <a:miter lim="8000"/>
            <a:headEnd len="sm" w="sm" type="none"/>
            <a:tailEnd len="sm" w="sm" type="none"/>
          </a:ln>
        </p:spPr>
      </p:pic>
      <p:grpSp>
        <p:nvGrpSpPr>
          <p:cNvPr id="859" name="Google Shape;859;p146"/>
          <p:cNvGrpSpPr/>
          <p:nvPr/>
        </p:nvGrpSpPr>
        <p:grpSpPr>
          <a:xfrm>
            <a:off x="7985187" y="266059"/>
            <a:ext cx="660429" cy="660429"/>
            <a:chOff x="5323100" y="2467173"/>
            <a:chExt cx="738900" cy="738900"/>
          </a:xfrm>
        </p:grpSpPr>
        <p:sp>
          <p:nvSpPr>
            <p:cNvPr id="860" name="Google Shape;860;p14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61" name="Google Shape;861;p146"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62" name="Google Shape;862;p146"/>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63" name="Google Shape;863;p146"/>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14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69" name="Google Shape;869;p147"/>
          <p:cNvSpPr txBox="1"/>
          <p:nvPr/>
        </p:nvSpPr>
        <p:spPr>
          <a:xfrm>
            <a:off x="533550" y="1271225"/>
            <a:ext cx="82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 continuación, realizaremos una consulta a la tabla de: AppCoder_curso, como se visualiza en la siguiente imagen.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870" name="Google Shape;870;p147"/>
          <p:cNvPicPr preferRelativeResize="0"/>
          <p:nvPr/>
        </p:nvPicPr>
        <p:blipFill>
          <a:blip r:embed="rId4">
            <a:alphaModFix/>
          </a:blip>
          <a:stretch>
            <a:fillRect/>
          </a:stretch>
        </p:blipFill>
        <p:spPr>
          <a:xfrm>
            <a:off x="552450" y="1959075"/>
            <a:ext cx="3872000" cy="2860575"/>
          </a:xfrm>
          <a:prstGeom prst="rect">
            <a:avLst/>
          </a:prstGeom>
          <a:noFill/>
          <a:ln cap="flat" cmpd="sng">
            <a:solidFill>
              <a:srgbClr val="000000"/>
            </a:solidFill>
            <a:prstDash val="solid"/>
            <a:miter lim="8000"/>
            <a:headEnd len="sm" w="sm" type="none"/>
            <a:tailEnd len="sm" w="sm" type="none"/>
          </a:ln>
        </p:spPr>
      </p:pic>
      <p:grpSp>
        <p:nvGrpSpPr>
          <p:cNvPr id="871" name="Google Shape;871;p147"/>
          <p:cNvGrpSpPr/>
          <p:nvPr/>
        </p:nvGrpSpPr>
        <p:grpSpPr>
          <a:xfrm>
            <a:off x="7985187" y="266059"/>
            <a:ext cx="660429" cy="660429"/>
            <a:chOff x="5323100" y="2467173"/>
            <a:chExt cx="738900" cy="738900"/>
          </a:xfrm>
        </p:grpSpPr>
        <p:sp>
          <p:nvSpPr>
            <p:cNvPr id="872" name="Google Shape;872;p14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73" name="Google Shape;873;p147"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74" name="Google Shape;874;p147"/>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75" name="Google Shape;875;p147"/>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4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81" name="Google Shape;881;p148"/>
          <p:cNvSpPr txBox="1"/>
          <p:nvPr/>
        </p:nvSpPr>
        <p:spPr>
          <a:xfrm>
            <a:off x="692700" y="1473125"/>
            <a:ext cx="8215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Presionamos, click derecho de nuestro mouse y ejecutamos la consulta.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10;&#10;Descripción generada automáticamente" id="882" name="Google Shape;882;p148"/>
          <p:cNvPicPr preferRelativeResize="0"/>
          <p:nvPr/>
        </p:nvPicPr>
        <p:blipFill>
          <a:blip r:embed="rId4">
            <a:alphaModFix/>
          </a:blip>
          <a:stretch>
            <a:fillRect/>
          </a:stretch>
        </p:blipFill>
        <p:spPr>
          <a:xfrm>
            <a:off x="704850" y="2265950"/>
            <a:ext cx="4546926" cy="2156875"/>
          </a:xfrm>
          <a:prstGeom prst="rect">
            <a:avLst/>
          </a:prstGeom>
          <a:noFill/>
          <a:ln cap="flat" cmpd="sng">
            <a:solidFill>
              <a:srgbClr val="000000"/>
            </a:solidFill>
            <a:prstDash val="solid"/>
            <a:miter lim="8000"/>
            <a:headEnd len="sm" w="sm" type="none"/>
            <a:tailEnd len="sm" w="sm" type="none"/>
          </a:ln>
        </p:spPr>
      </p:pic>
      <p:grpSp>
        <p:nvGrpSpPr>
          <p:cNvPr id="883" name="Google Shape;883;p148"/>
          <p:cNvGrpSpPr/>
          <p:nvPr/>
        </p:nvGrpSpPr>
        <p:grpSpPr>
          <a:xfrm>
            <a:off x="7985187" y="266059"/>
            <a:ext cx="660429" cy="660429"/>
            <a:chOff x="5323100" y="2467173"/>
            <a:chExt cx="738900" cy="738900"/>
          </a:xfrm>
        </p:grpSpPr>
        <p:sp>
          <p:nvSpPr>
            <p:cNvPr id="884" name="Google Shape;884;p14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85" name="Google Shape;885;p148"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86" name="Google Shape;886;p148"/>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87" name="Google Shape;887;p148"/>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14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93" name="Google Shape;893;p149"/>
          <p:cNvSpPr txBox="1"/>
          <p:nvPr/>
        </p:nvSpPr>
        <p:spPr>
          <a:xfrm>
            <a:off x="692700" y="1473125"/>
            <a:ext cx="8215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Obtenemos la siguiente salida por pantalla: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894" name="Google Shape;894;p149"/>
          <p:cNvPicPr preferRelativeResize="0"/>
          <p:nvPr/>
        </p:nvPicPr>
        <p:blipFill>
          <a:blip r:embed="rId4">
            <a:alphaModFix/>
          </a:blip>
          <a:stretch>
            <a:fillRect/>
          </a:stretch>
        </p:blipFill>
        <p:spPr>
          <a:xfrm>
            <a:off x="685800" y="2215473"/>
            <a:ext cx="5943600" cy="1590675"/>
          </a:xfrm>
          <a:prstGeom prst="rect">
            <a:avLst/>
          </a:prstGeom>
          <a:noFill/>
          <a:ln cap="flat" cmpd="sng">
            <a:solidFill>
              <a:srgbClr val="000000"/>
            </a:solidFill>
            <a:prstDash val="solid"/>
            <a:miter lim="8000"/>
            <a:headEnd len="sm" w="sm" type="none"/>
            <a:tailEnd len="sm" w="sm" type="none"/>
          </a:ln>
        </p:spPr>
      </p:pic>
      <p:grpSp>
        <p:nvGrpSpPr>
          <p:cNvPr id="895" name="Google Shape;895;p149"/>
          <p:cNvGrpSpPr/>
          <p:nvPr/>
        </p:nvGrpSpPr>
        <p:grpSpPr>
          <a:xfrm>
            <a:off x="7985187" y="266059"/>
            <a:ext cx="660429" cy="660429"/>
            <a:chOff x="5323100" y="2467173"/>
            <a:chExt cx="738900" cy="738900"/>
          </a:xfrm>
        </p:grpSpPr>
        <p:sp>
          <p:nvSpPr>
            <p:cNvPr id="896" name="Google Shape;896;p14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97" name="Google Shape;897;p149"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898" name="Google Shape;898;p149"/>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899" name="Google Shape;899;p149"/>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id="904" name="Google Shape;904;p15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05" name="Google Shape;905;p150"/>
          <p:cNvSpPr txBox="1"/>
          <p:nvPr/>
        </p:nvSpPr>
        <p:spPr>
          <a:xfrm>
            <a:off x="464100" y="1473125"/>
            <a:ext cx="82158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Ahora, agregamos un registro por DB Browser! Por ejemplo un curso de JAVA: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 Correo electrónico&#10;&#10;Descripción generada automáticamente" id="906" name="Google Shape;906;p150"/>
          <p:cNvPicPr preferRelativeResize="0"/>
          <p:nvPr/>
        </p:nvPicPr>
        <p:blipFill>
          <a:blip r:embed="rId4">
            <a:alphaModFix/>
          </a:blip>
          <a:stretch>
            <a:fillRect/>
          </a:stretch>
        </p:blipFill>
        <p:spPr>
          <a:xfrm>
            <a:off x="457350" y="2218850"/>
            <a:ext cx="5943600" cy="1704975"/>
          </a:xfrm>
          <a:prstGeom prst="rect">
            <a:avLst/>
          </a:prstGeom>
          <a:noFill/>
          <a:ln cap="flat" cmpd="sng">
            <a:solidFill>
              <a:srgbClr val="000000"/>
            </a:solidFill>
            <a:prstDash val="solid"/>
            <a:miter lim="8000"/>
            <a:headEnd len="sm" w="sm" type="none"/>
            <a:tailEnd len="sm" w="sm" type="none"/>
          </a:ln>
        </p:spPr>
      </p:pic>
      <p:grpSp>
        <p:nvGrpSpPr>
          <p:cNvPr id="907" name="Google Shape;907;p150"/>
          <p:cNvGrpSpPr/>
          <p:nvPr/>
        </p:nvGrpSpPr>
        <p:grpSpPr>
          <a:xfrm>
            <a:off x="7985187" y="266059"/>
            <a:ext cx="660429" cy="660429"/>
            <a:chOff x="5323100" y="2467173"/>
            <a:chExt cx="738900" cy="738900"/>
          </a:xfrm>
        </p:grpSpPr>
        <p:sp>
          <p:nvSpPr>
            <p:cNvPr id="908" name="Google Shape;908;p15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09" name="Google Shape;909;p150"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910" name="Google Shape;910;p150"/>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911" name="Google Shape;911;p150"/>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15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17" name="Google Shape;917;p151"/>
          <p:cNvSpPr txBox="1"/>
          <p:nvPr/>
        </p:nvSpPr>
        <p:spPr>
          <a:xfrm>
            <a:off x="540300" y="1219550"/>
            <a:ext cx="82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¡Guardamos los cambios! Con la opción de Write Changes: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10;&#10;Descripción generada automáticamente" id="918" name="Google Shape;918;p151"/>
          <p:cNvPicPr preferRelativeResize="0"/>
          <p:nvPr/>
        </p:nvPicPr>
        <p:blipFill>
          <a:blip r:embed="rId4">
            <a:alphaModFix/>
          </a:blip>
          <a:stretch>
            <a:fillRect/>
          </a:stretch>
        </p:blipFill>
        <p:spPr>
          <a:xfrm>
            <a:off x="552450" y="1824425"/>
            <a:ext cx="5127051" cy="2695000"/>
          </a:xfrm>
          <a:prstGeom prst="rect">
            <a:avLst/>
          </a:prstGeom>
          <a:noFill/>
          <a:ln cap="flat" cmpd="sng">
            <a:solidFill>
              <a:srgbClr val="000000"/>
            </a:solidFill>
            <a:prstDash val="solid"/>
            <a:miter lim="8000"/>
            <a:headEnd len="sm" w="sm" type="none"/>
            <a:tailEnd len="sm" w="sm" type="none"/>
          </a:ln>
        </p:spPr>
      </p:pic>
      <p:grpSp>
        <p:nvGrpSpPr>
          <p:cNvPr id="919" name="Google Shape;919;p151"/>
          <p:cNvGrpSpPr/>
          <p:nvPr/>
        </p:nvGrpSpPr>
        <p:grpSpPr>
          <a:xfrm>
            <a:off x="7985187" y="266059"/>
            <a:ext cx="660429" cy="660429"/>
            <a:chOff x="5323100" y="2467173"/>
            <a:chExt cx="738900" cy="738900"/>
          </a:xfrm>
        </p:grpSpPr>
        <p:sp>
          <p:nvSpPr>
            <p:cNvPr id="920" name="Google Shape;920;p15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21" name="Google Shape;921;p151"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922" name="Google Shape;922;p151"/>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923" name="Google Shape;923;p151"/>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pic>
        <p:nvPicPr>
          <p:cNvPr id="928" name="Google Shape;928;p15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29" name="Google Shape;929;p152"/>
          <p:cNvSpPr txBox="1"/>
          <p:nvPr/>
        </p:nvSpPr>
        <p:spPr>
          <a:xfrm>
            <a:off x="692700" y="1092125"/>
            <a:ext cx="8215800" cy="49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Realizamos nuevamente la consulta en VSC:</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Excelente, ya podemos visualizar el nuevo registro correctamente agregado.</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pSp>
        <p:nvGrpSpPr>
          <p:cNvPr id="930" name="Google Shape;930;p152"/>
          <p:cNvGrpSpPr/>
          <p:nvPr/>
        </p:nvGrpSpPr>
        <p:grpSpPr>
          <a:xfrm>
            <a:off x="7985187" y="266059"/>
            <a:ext cx="660429" cy="660429"/>
            <a:chOff x="5323100" y="2467173"/>
            <a:chExt cx="738900" cy="738900"/>
          </a:xfrm>
        </p:grpSpPr>
        <p:sp>
          <p:nvSpPr>
            <p:cNvPr id="931" name="Google Shape;931;p15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32" name="Google Shape;932;p15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933" name="Google Shape;933;p15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a:t>
            </a:r>
            <a:r>
              <a:rPr lang="es-419" sz="1500">
                <a:latin typeface="DM Sans Medium"/>
                <a:ea typeface="DM Sans Medium"/>
                <a:cs typeface="DM Sans Medium"/>
                <a:sym typeface="DM Sans Medium"/>
              </a:rPr>
              <a:t>extra</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934" name="Google Shape;934;p152"/>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01"/>
          <p:cNvSpPr/>
          <p:nvPr/>
        </p:nvSpPr>
        <p:spPr>
          <a:xfrm>
            <a:off x="460287" y="18337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1"/>
          <p:cNvSpPr txBox="1"/>
          <p:nvPr/>
        </p:nvSpPr>
        <p:spPr>
          <a:xfrm>
            <a:off x="457350" y="2321850"/>
            <a:ext cx="3777600" cy="25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Son avisos creados para comunicar cuándo los temas de una clase están directamente relacionados con alguna actividad de la </a:t>
            </a:r>
            <a:r>
              <a:rPr b="1" lang="es-419" sz="1350">
                <a:solidFill>
                  <a:schemeClr val="dk1"/>
                </a:solidFill>
                <a:latin typeface="DM Sans"/>
                <a:ea typeface="DM Sans"/>
                <a:cs typeface="DM Sans"/>
                <a:sym typeface="DM Sans"/>
              </a:rPr>
              <a:t>Guía de Actividades</a:t>
            </a:r>
            <a:r>
              <a:rPr lang="es-419" sz="1350">
                <a:solidFill>
                  <a:schemeClr val="dk1"/>
                </a:solidFill>
                <a:latin typeface="DM Sans"/>
                <a:ea typeface="DM Sans"/>
                <a:cs typeface="DM Sans"/>
                <a:sym typeface="DM Sans"/>
              </a:rPr>
              <a:t> de modo que puedas ir construyendo con antelación parte de la consigna de cada </a:t>
            </a:r>
            <a:r>
              <a:rPr b="1" lang="es-419" sz="1350">
                <a:solidFill>
                  <a:schemeClr val="dk1"/>
                </a:solidFill>
                <a:latin typeface="DM Sans"/>
                <a:ea typeface="DM Sans"/>
                <a:cs typeface="DM Sans"/>
                <a:sym typeface="DM Sans"/>
              </a:rPr>
              <a:t>preentrega</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350">
                <a:solidFill>
                  <a:schemeClr val="dk1"/>
                </a:solidFill>
                <a:latin typeface="DM Sans"/>
                <a:ea typeface="DM Sans"/>
                <a:cs typeface="DM Sans"/>
                <a:sym typeface="DM Sans"/>
              </a:rPr>
              <a:t>¿Dónde la encontraré?</a:t>
            </a:r>
            <a:endParaRPr b="1" sz="13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lang="es-419" sz="1350">
                <a:solidFill>
                  <a:schemeClr val="dk1"/>
                </a:solidFill>
                <a:latin typeface="DM Sans"/>
                <a:ea typeface="DM Sans"/>
                <a:cs typeface="DM Sans"/>
                <a:sym typeface="DM Sans"/>
              </a:rPr>
              <a:t>La conseguirás usualmente al final de la presentación de la clase. </a:t>
            </a:r>
            <a:endParaRPr b="1" sz="1350">
              <a:solidFill>
                <a:schemeClr val="dk1"/>
              </a:solidFill>
              <a:latin typeface="DM Sans"/>
              <a:ea typeface="DM Sans"/>
              <a:cs typeface="DM Sans"/>
              <a:sym typeface="DM Sans"/>
            </a:endParaRPr>
          </a:p>
        </p:txBody>
      </p:sp>
      <p:sp>
        <p:nvSpPr>
          <p:cNvPr id="375" name="Google Shape;375;p101"/>
          <p:cNvSpPr txBox="1"/>
          <p:nvPr/>
        </p:nvSpPr>
        <p:spPr>
          <a:xfrm>
            <a:off x="899285" y="18408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CoderAlert</a:t>
            </a:r>
            <a:endParaRPr b="1">
              <a:latin typeface="DM Sans"/>
              <a:ea typeface="DM Sans"/>
              <a:cs typeface="DM Sans"/>
              <a:sym typeface="DM Sans"/>
            </a:endParaRPr>
          </a:p>
        </p:txBody>
      </p:sp>
      <p:pic>
        <p:nvPicPr>
          <p:cNvPr id="376" name="Google Shape;376;p101"/>
          <p:cNvPicPr preferRelativeResize="0"/>
          <p:nvPr/>
        </p:nvPicPr>
        <p:blipFill>
          <a:blip r:embed="rId3">
            <a:alphaModFix/>
          </a:blip>
          <a:stretch>
            <a:fillRect/>
          </a:stretch>
        </p:blipFill>
        <p:spPr>
          <a:xfrm>
            <a:off x="544425" y="1909563"/>
            <a:ext cx="262800" cy="262800"/>
          </a:xfrm>
          <a:prstGeom prst="rect">
            <a:avLst/>
          </a:prstGeom>
          <a:noFill/>
          <a:ln>
            <a:noFill/>
          </a:ln>
        </p:spPr>
      </p:pic>
      <p:pic>
        <p:nvPicPr>
          <p:cNvPr id="377" name="Google Shape;377;p101"/>
          <p:cNvPicPr preferRelativeResize="0"/>
          <p:nvPr/>
        </p:nvPicPr>
        <p:blipFill>
          <a:blip r:embed="rId4">
            <a:alphaModFix/>
          </a:blip>
          <a:stretch>
            <a:fillRect/>
          </a:stretch>
        </p:blipFill>
        <p:spPr>
          <a:xfrm>
            <a:off x="4234950" y="1833750"/>
            <a:ext cx="4560151" cy="2576890"/>
          </a:xfrm>
          <a:prstGeom prst="rect">
            <a:avLst/>
          </a:prstGeom>
          <a:noFill/>
          <a:ln cap="flat" cmpd="sng" w="19050">
            <a:solidFill>
              <a:srgbClr val="EAFF6A"/>
            </a:solidFill>
            <a:prstDash val="solid"/>
            <a:round/>
            <a:headEnd len="sm" w="sm" type="none"/>
            <a:tailEnd len="sm" w="sm" type="none"/>
          </a:ln>
        </p:spPr>
      </p:pic>
      <p:sp>
        <p:nvSpPr>
          <p:cNvPr id="378" name="Google Shape;378;p101"/>
          <p:cNvSpPr/>
          <p:nvPr/>
        </p:nvSpPr>
        <p:spPr>
          <a:xfrm>
            <a:off x="588525" y="686550"/>
            <a:ext cx="143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1"/>
          <p:cNvSpPr txBox="1"/>
          <p:nvPr/>
        </p:nvSpPr>
        <p:spPr>
          <a:xfrm>
            <a:off x="588525" y="484650"/>
            <a:ext cx="143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380" name="Google Shape;380;p101"/>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02"/>
          <p:cNvSpPr/>
          <p:nvPr/>
        </p:nvSpPr>
        <p:spPr>
          <a:xfrm>
            <a:off x="588537" y="1918228"/>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102"/>
          <p:cNvPicPr preferRelativeResize="0"/>
          <p:nvPr/>
        </p:nvPicPr>
        <p:blipFill>
          <a:blip r:embed="rId3">
            <a:alphaModFix/>
          </a:blip>
          <a:stretch>
            <a:fillRect/>
          </a:stretch>
        </p:blipFill>
        <p:spPr>
          <a:xfrm>
            <a:off x="672663" y="2002363"/>
            <a:ext cx="262800" cy="262800"/>
          </a:xfrm>
          <a:prstGeom prst="rect">
            <a:avLst/>
          </a:prstGeom>
          <a:noFill/>
          <a:ln>
            <a:noFill/>
          </a:ln>
        </p:spPr>
      </p:pic>
      <p:sp>
        <p:nvSpPr>
          <p:cNvPr id="387" name="Google Shape;387;p102"/>
          <p:cNvSpPr/>
          <p:nvPr/>
        </p:nvSpPr>
        <p:spPr>
          <a:xfrm>
            <a:off x="588525" y="686550"/>
            <a:ext cx="143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2"/>
          <p:cNvSpPr txBox="1"/>
          <p:nvPr/>
        </p:nvSpPr>
        <p:spPr>
          <a:xfrm>
            <a:off x="588525" y="484650"/>
            <a:ext cx="143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389" name="Google Shape;389;p102"/>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390" name="Google Shape;390;p102"/>
          <p:cNvSpPr txBox="1"/>
          <p:nvPr/>
        </p:nvSpPr>
        <p:spPr>
          <a:xfrm>
            <a:off x="588550" y="2381300"/>
            <a:ext cx="3761400" cy="27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419" sz="1350">
                <a:solidFill>
                  <a:schemeClr val="dk1"/>
                </a:solidFill>
                <a:latin typeface="DM Sans"/>
                <a:ea typeface="DM Sans"/>
                <a:cs typeface="DM Sans"/>
                <a:sym typeface="DM Sans"/>
              </a:rPr>
              <a:t>Son alertas que te indicarán que el contenido de una clase puede ser ejercitado mediante a través de</a:t>
            </a:r>
            <a:r>
              <a:rPr lang="es-419" sz="1350">
                <a:solidFill>
                  <a:schemeClr val="dk1"/>
                </a:solidFill>
                <a:latin typeface="DM Sans"/>
                <a:ea typeface="DM Sans"/>
                <a:cs typeface="DM Sans"/>
                <a:sym typeface="DM Sans"/>
              </a:rPr>
              <a:t> la </a:t>
            </a:r>
            <a:r>
              <a:rPr lang="es-419" sz="1350" u="sng">
                <a:solidFill>
                  <a:srgbClr val="0097A7"/>
                </a:solidFill>
                <a:latin typeface="DM Sans"/>
                <a:ea typeface="DM Sans"/>
                <a:cs typeface="DM Sans"/>
                <a:sym typeface="DM Sans"/>
                <a:hlinkClick r:id="rId4">
                  <a:extLst>
                    <a:ext uri="{A12FA001-AC4F-418D-AE19-62706E023703}">
                      <ahyp:hlinkClr val="tx"/>
                    </a:ext>
                  </a:extLst>
                </a:hlinkClick>
              </a:rPr>
              <a:t>Guía de Ejercicios Complementarios</a:t>
            </a:r>
            <a:r>
              <a:rPr lang="es-419" sz="1350">
                <a:solidFill>
                  <a:schemeClr val="dk1"/>
                </a:solidFill>
                <a:latin typeface="DM Sans"/>
                <a:ea typeface="DM Sans"/>
                <a:cs typeface="DM Sans"/>
                <a:sym typeface="DM Sans"/>
              </a:rPr>
              <a:t>. Son totalmente opcionales y cumplen la función de espacio práctico asincrónico.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¿Dónde la encontraré?</a:t>
            </a:r>
            <a:endParaRPr b="1"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La conseguirás usualmente al final de la presentación de la clase.</a:t>
            </a:r>
            <a:endParaRPr b="1"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500"/>
              <a:buFont typeface="Arial"/>
              <a:buNone/>
            </a:pPr>
            <a:r>
              <a:t/>
            </a:r>
            <a:endParaRPr sz="1350">
              <a:solidFill>
                <a:schemeClr val="dk1"/>
              </a:solidFill>
              <a:latin typeface="DM Sans"/>
              <a:ea typeface="DM Sans"/>
              <a:cs typeface="DM Sans"/>
              <a:sym typeface="DM Sans"/>
            </a:endParaRPr>
          </a:p>
        </p:txBody>
      </p:sp>
      <p:sp>
        <p:nvSpPr>
          <p:cNvPr id="391" name="Google Shape;391;p102"/>
          <p:cNvSpPr txBox="1"/>
          <p:nvPr/>
        </p:nvSpPr>
        <p:spPr>
          <a:xfrm>
            <a:off x="1101002" y="1928875"/>
            <a:ext cx="33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Coder Training</a:t>
            </a:r>
            <a:endParaRPr>
              <a:latin typeface="DM Sans"/>
              <a:ea typeface="DM Sans"/>
              <a:cs typeface="DM Sans"/>
              <a:sym typeface="DM Sans"/>
            </a:endParaRPr>
          </a:p>
        </p:txBody>
      </p:sp>
      <p:pic>
        <p:nvPicPr>
          <p:cNvPr id="392" name="Google Shape;392;p102"/>
          <p:cNvPicPr preferRelativeResize="0"/>
          <p:nvPr/>
        </p:nvPicPr>
        <p:blipFill>
          <a:blip r:embed="rId5">
            <a:alphaModFix/>
          </a:blip>
          <a:stretch>
            <a:fillRect/>
          </a:stretch>
        </p:blipFill>
        <p:spPr>
          <a:xfrm>
            <a:off x="4425300" y="1818325"/>
            <a:ext cx="4366592" cy="2509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03"/>
          <p:cNvSpPr txBox="1"/>
          <p:nvPr/>
        </p:nvSpPr>
        <p:spPr>
          <a:xfrm>
            <a:off x="930550" y="468275"/>
            <a:ext cx="246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GRILLA DE </a:t>
            </a:r>
            <a:r>
              <a:rPr lang="es-419" sz="1600">
                <a:solidFill>
                  <a:schemeClr val="dk1"/>
                </a:solidFill>
                <a:latin typeface="DM Sans"/>
                <a:ea typeface="DM Sans"/>
                <a:cs typeface="DM Sans"/>
                <a:sym typeface="DM Sans"/>
              </a:rPr>
              <a:t>PRÁCTICAS Y PRE ENTREGAS</a:t>
            </a:r>
            <a:endParaRPr>
              <a:latin typeface="DM Sans"/>
              <a:ea typeface="DM Sans"/>
              <a:cs typeface="DM Sans"/>
              <a:sym typeface="DM Sans"/>
            </a:endParaRPr>
          </a:p>
        </p:txBody>
      </p:sp>
      <p:graphicFrame>
        <p:nvGraphicFramePr>
          <p:cNvPr id="398" name="Google Shape;398;p103"/>
          <p:cNvGraphicFramePr/>
          <p:nvPr/>
        </p:nvGraphicFramePr>
        <p:xfrm>
          <a:off x="1431000" y="1680250"/>
          <a:ext cx="3000000" cy="3000000"/>
        </p:xfrm>
        <a:graphic>
          <a:graphicData uri="http://schemas.openxmlformats.org/drawingml/2006/table">
            <a:tbl>
              <a:tblPr>
                <a:noFill/>
                <a:tableStyleId>{4AFEA3C3-FDB9-4089-A696-2DBCA22505E9}</a:tableStyleId>
              </a:tblPr>
              <a:tblGrid>
                <a:gridCol w="1218600"/>
                <a:gridCol w="426025"/>
                <a:gridCol w="426025"/>
                <a:gridCol w="382850"/>
                <a:gridCol w="382850"/>
                <a:gridCol w="382850"/>
                <a:gridCol w="382850"/>
                <a:gridCol w="382850"/>
                <a:gridCol w="382850"/>
                <a:gridCol w="382850"/>
                <a:gridCol w="382850"/>
                <a:gridCol w="382850"/>
                <a:gridCol w="382850"/>
                <a:gridCol w="382850"/>
              </a:tblGrid>
              <a:tr h="594325">
                <a:tc>
                  <a:txBody>
                    <a:bodyPr/>
                    <a:lstStyle/>
                    <a:p>
                      <a:pPr indent="0" lvl="0" marL="0" rtl="0" algn="l">
                        <a:spcBef>
                          <a:spcPts val="0"/>
                        </a:spcBef>
                        <a:spcAft>
                          <a:spcPts val="0"/>
                        </a:spcAft>
                        <a:buNone/>
                      </a:pPr>
                      <a:r>
                        <a:rPr b="1" lang="es-419" sz="1350">
                          <a:latin typeface="DM Sans"/>
                          <a:ea typeface="DM Sans"/>
                          <a:cs typeface="DM Sans"/>
                          <a:sym typeface="DM Sans"/>
                        </a:rPr>
                        <a:t>Clases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6</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7</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8</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9</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10</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Actividades prácticas</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399" name="Google Shape;399;p103"/>
          <p:cNvPicPr preferRelativeResize="0"/>
          <p:nvPr/>
        </p:nvPicPr>
        <p:blipFill>
          <a:blip r:embed="rId3">
            <a:alphaModFix/>
          </a:blip>
          <a:stretch>
            <a:fillRect/>
          </a:stretch>
        </p:blipFill>
        <p:spPr>
          <a:xfrm>
            <a:off x="5869411" y="2480348"/>
            <a:ext cx="182807" cy="182809"/>
          </a:xfrm>
          <a:prstGeom prst="rect">
            <a:avLst/>
          </a:prstGeom>
          <a:noFill/>
          <a:ln>
            <a:noFill/>
          </a:ln>
        </p:spPr>
      </p:pic>
      <p:pic>
        <p:nvPicPr>
          <p:cNvPr id="400" name="Google Shape;400;p103"/>
          <p:cNvPicPr preferRelativeResize="0"/>
          <p:nvPr/>
        </p:nvPicPr>
        <p:blipFill>
          <a:blip r:embed="rId3">
            <a:alphaModFix/>
          </a:blip>
          <a:stretch>
            <a:fillRect/>
          </a:stretch>
        </p:blipFill>
        <p:spPr>
          <a:xfrm>
            <a:off x="6299586" y="2480348"/>
            <a:ext cx="182807" cy="182809"/>
          </a:xfrm>
          <a:prstGeom prst="rect">
            <a:avLst/>
          </a:prstGeom>
          <a:noFill/>
          <a:ln>
            <a:noFill/>
          </a:ln>
        </p:spPr>
      </p:pic>
      <p:grpSp>
        <p:nvGrpSpPr>
          <p:cNvPr id="401" name="Google Shape;401;p103"/>
          <p:cNvGrpSpPr/>
          <p:nvPr/>
        </p:nvGrpSpPr>
        <p:grpSpPr>
          <a:xfrm>
            <a:off x="528284" y="488944"/>
            <a:ext cx="402257" cy="389770"/>
            <a:chOff x="3137108" y="2467173"/>
            <a:chExt cx="738900" cy="738900"/>
          </a:xfrm>
        </p:grpSpPr>
        <p:sp>
          <p:nvSpPr>
            <p:cNvPr id="402" name="Google Shape;402;p10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10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404" name="Google Shape;404;p103" title="ícono de proyecto final"/>
          <p:cNvPicPr preferRelativeResize="0"/>
          <p:nvPr/>
        </p:nvPicPr>
        <p:blipFill>
          <a:blip r:embed="rId4">
            <a:alphaModFix/>
          </a:blip>
          <a:stretch>
            <a:fillRect/>
          </a:stretch>
        </p:blipFill>
        <p:spPr>
          <a:xfrm>
            <a:off x="6618850" y="3046451"/>
            <a:ext cx="268525" cy="268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04"/>
          <p:cNvSpPr txBox="1"/>
          <p:nvPr/>
        </p:nvSpPr>
        <p:spPr>
          <a:xfrm>
            <a:off x="930550" y="468275"/>
            <a:ext cx="246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GRILLA DE </a:t>
            </a:r>
            <a:r>
              <a:rPr lang="es-419" sz="1600">
                <a:solidFill>
                  <a:schemeClr val="dk1"/>
                </a:solidFill>
                <a:latin typeface="DM Sans"/>
                <a:ea typeface="DM Sans"/>
                <a:cs typeface="DM Sans"/>
                <a:sym typeface="DM Sans"/>
              </a:rPr>
              <a:t>PRÁCTICAS Y PRE ENTREGAS</a:t>
            </a:r>
            <a:endParaRPr>
              <a:latin typeface="DM Sans"/>
              <a:ea typeface="DM Sans"/>
              <a:cs typeface="DM Sans"/>
              <a:sym typeface="DM Sans"/>
            </a:endParaRPr>
          </a:p>
        </p:txBody>
      </p:sp>
      <p:graphicFrame>
        <p:nvGraphicFramePr>
          <p:cNvPr id="410" name="Google Shape;410;p104"/>
          <p:cNvGraphicFramePr/>
          <p:nvPr/>
        </p:nvGraphicFramePr>
        <p:xfrm>
          <a:off x="1433088" y="1680250"/>
          <a:ext cx="3000000" cy="3000000"/>
        </p:xfrm>
        <a:graphic>
          <a:graphicData uri="http://schemas.openxmlformats.org/drawingml/2006/table">
            <a:tbl>
              <a:tblPr>
                <a:noFill/>
                <a:tableStyleId>{4AFEA3C3-FDB9-4089-A696-2DBCA22505E9}</a:tableStyleId>
              </a:tblPr>
              <a:tblGrid>
                <a:gridCol w="1296825"/>
                <a:gridCol w="453375"/>
                <a:gridCol w="453375"/>
                <a:gridCol w="407425"/>
                <a:gridCol w="407425"/>
                <a:gridCol w="407425"/>
                <a:gridCol w="407425"/>
                <a:gridCol w="407425"/>
                <a:gridCol w="407425"/>
                <a:gridCol w="407425"/>
                <a:gridCol w="407425"/>
                <a:gridCol w="407425"/>
                <a:gridCol w="407425"/>
              </a:tblGrid>
              <a:tr h="594325">
                <a:tc>
                  <a:txBody>
                    <a:bodyPr/>
                    <a:lstStyle/>
                    <a:p>
                      <a:pPr indent="0" lvl="0" marL="0" rtl="0" algn="l">
                        <a:spcBef>
                          <a:spcPts val="0"/>
                        </a:spcBef>
                        <a:spcAft>
                          <a:spcPts val="0"/>
                        </a:spcAft>
                        <a:buNone/>
                      </a:pPr>
                      <a:r>
                        <a:rPr b="1" lang="es-419" sz="1350">
                          <a:latin typeface="DM Sans"/>
                          <a:ea typeface="DM Sans"/>
                          <a:cs typeface="DM Sans"/>
                          <a:sym typeface="DM Sans"/>
                        </a:rPr>
                        <a:t>Clases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16</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17</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18</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19</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20</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a:t>
                      </a:r>
                      <a:r>
                        <a:rPr b="1" lang="es-419" sz="1350">
                          <a:latin typeface="DM Sans"/>
                          <a:ea typeface="DM Sans"/>
                          <a:cs typeface="DM Sans"/>
                          <a:sym typeface="DM Sans"/>
                        </a:rPr>
                        <a:t>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a:t>
                      </a:r>
                      <a:r>
                        <a:rPr b="1" lang="es-419" sz="1350">
                          <a:latin typeface="DM Sans"/>
                          <a:ea typeface="DM Sans"/>
                          <a:cs typeface="DM Sans"/>
                          <a:sym typeface="DM Sans"/>
                        </a:rPr>
                        <a:t>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Actividades prácticas</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grpSp>
        <p:nvGrpSpPr>
          <p:cNvPr id="411" name="Google Shape;411;p104"/>
          <p:cNvGrpSpPr/>
          <p:nvPr/>
        </p:nvGrpSpPr>
        <p:grpSpPr>
          <a:xfrm>
            <a:off x="528284" y="488944"/>
            <a:ext cx="402257" cy="389770"/>
            <a:chOff x="3137108" y="2467173"/>
            <a:chExt cx="738900" cy="738900"/>
          </a:xfrm>
        </p:grpSpPr>
        <p:sp>
          <p:nvSpPr>
            <p:cNvPr id="412" name="Google Shape;412;p10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10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414" name="Google Shape;414;p104"/>
          <p:cNvPicPr preferRelativeResize="0"/>
          <p:nvPr/>
        </p:nvPicPr>
        <p:blipFill>
          <a:blip r:embed="rId3">
            <a:alphaModFix/>
          </a:blip>
          <a:stretch>
            <a:fillRect/>
          </a:stretch>
        </p:blipFill>
        <p:spPr>
          <a:xfrm>
            <a:off x="4548098" y="2480348"/>
            <a:ext cx="182807" cy="182809"/>
          </a:xfrm>
          <a:prstGeom prst="rect">
            <a:avLst/>
          </a:prstGeom>
          <a:noFill/>
          <a:ln>
            <a:noFill/>
          </a:ln>
        </p:spPr>
      </p:pic>
      <p:pic>
        <p:nvPicPr>
          <p:cNvPr id="415" name="Google Shape;415;p104" title="ícono de proyecto final"/>
          <p:cNvPicPr preferRelativeResize="0"/>
          <p:nvPr/>
        </p:nvPicPr>
        <p:blipFill>
          <a:blip r:embed="rId4">
            <a:alphaModFix/>
          </a:blip>
          <a:stretch>
            <a:fillRect/>
          </a:stretch>
        </p:blipFill>
        <p:spPr>
          <a:xfrm>
            <a:off x="7399513" y="3035551"/>
            <a:ext cx="268525" cy="268550"/>
          </a:xfrm>
          <a:prstGeom prst="rect">
            <a:avLst/>
          </a:prstGeom>
          <a:noFill/>
          <a:ln>
            <a:noFill/>
          </a:ln>
        </p:spPr>
      </p:pic>
      <p:pic>
        <p:nvPicPr>
          <p:cNvPr id="416" name="Google Shape;416;p104" title="ícono de proyecto final"/>
          <p:cNvPicPr preferRelativeResize="0"/>
          <p:nvPr/>
        </p:nvPicPr>
        <p:blipFill>
          <a:blip r:embed="rId4">
            <a:alphaModFix/>
          </a:blip>
          <a:stretch>
            <a:fillRect/>
          </a:stretch>
        </p:blipFill>
        <p:spPr>
          <a:xfrm>
            <a:off x="3261663" y="2983851"/>
            <a:ext cx="268525" cy="268550"/>
          </a:xfrm>
          <a:prstGeom prst="rect">
            <a:avLst/>
          </a:prstGeom>
          <a:noFill/>
          <a:ln>
            <a:noFill/>
          </a:ln>
        </p:spPr>
      </p:pic>
      <p:sp>
        <p:nvSpPr>
          <p:cNvPr id="417" name="Google Shape;417;p104"/>
          <p:cNvSpPr/>
          <p:nvPr/>
        </p:nvSpPr>
        <p:spPr>
          <a:xfrm>
            <a:off x="7323325" y="2983850"/>
            <a:ext cx="402300" cy="4311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4"/>
          <p:cNvSpPr txBox="1"/>
          <p:nvPr/>
        </p:nvSpPr>
        <p:spPr>
          <a:xfrm>
            <a:off x="7076925" y="3531800"/>
            <a:ext cx="899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00">
                <a:highlight>
                  <a:srgbClr val="EAFF6A"/>
                </a:highlight>
                <a:latin typeface="Helvetica Neue"/>
                <a:ea typeface="Helvetica Neue"/>
                <a:cs typeface="Helvetica Neue"/>
                <a:sym typeface="Helvetica Neue"/>
              </a:rPr>
              <a:t>Proyecto Final</a:t>
            </a:r>
            <a:endParaRPr sz="1300">
              <a:highlight>
                <a:srgbClr val="EAFF6A"/>
              </a:highlight>
              <a:latin typeface="Helvetica Neue"/>
              <a:ea typeface="Helvetica Neue"/>
              <a:cs typeface="Helvetica Neue"/>
              <a:sym typeface="Helvetica Neue"/>
            </a:endParaRPr>
          </a:p>
        </p:txBody>
      </p:sp>
      <p:pic>
        <p:nvPicPr>
          <p:cNvPr id="419" name="Google Shape;419;p104" title="ícono de proyecto final"/>
          <p:cNvPicPr preferRelativeResize="0"/>
          <p:nvPr/>
        </p:nvPicPr>
        <p:blipFill>
          <a:blip r:embed="rId4">
            <a:alphaModFix/>
          </a:blip>
          <a:stretch>
            <a:fillRect/>
          </a:stretch>
        </p:blipFill>
        <p:spPr>
          <a:xfrm>
            <a:off x="5735188" y="2983851"/>
            <a:ext cx="268525" cy="26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